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Bold" panose="020B0803050000020004" pitchFamily="34" charset="0"/>
      <p:regular r:id="rId21"/>
      <p:bold r:id="rId22"/>
    </p:embeddedFont>
    <p:embeddedFont>
      <p:font typeface="Fira Sans Light" panose="020F0302020204030204" pitchFamily="34" charset="0"/>
      <p:regular r:id="rId23"/>
      <p:italic r:id="rId24"/>
    </p:embeddedFont>
    <p:embeddedFont>
      <p:font typeface="Fira Sans Light Bold" panose="020B0503050000020004" pitchFamily="34" charset="0"/>
      <p:regular r:id="rId25"/>
    </p:embeddedFont>
    <p:embeddedFont>
      <p:font typeface="Fira Sans Medium" panose="020F05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 autoAdjust="0"/>
    <p:restoredTop sz="96327" autoAdjust="0"/>
  </p:normalViewPr>
  <p:slideViewPr>
    <p:cSldViewPr>
      <p:cViewPr varScale="1">
        <p:scale>
          <a:sx n="85" d="100"/>
          <a:sy n="85" d="100"/>
        </p:scale>
        <p:origin x="4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5358"/>
            <a:ext cx="10202605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60"/>
              </a:lnSpc>
            </a:pPr>
            <a:r>
              <a:rPr lang="en-US" sz="10800">
                <a:solidFill>
                  <a:srgbClr val="000000"/>
                </a:solidFill>
                <a:latin typeface="Fira Sans Bold"/>
              </a:rPr>
              <a:t>Sustaining Through Growth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67300"/>
            <a:ext cx="10202605" cy="317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Fira Sans Light"/>
              </a:rPr>
              <a:t>Expanding the inclusivity and diversity of EAST</a:t>
            </a:r>
          </a:p>
          <a:p>
            <a:pPr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Fira Sans Light"/>
              </a:rPr>
              <a:t>Susan Stearns, Project Director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Fira Sans Light"/>
              </a:rPr>
              <a:t>Eastern Academic Scholars' Trust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Fira Sans Light"/>
              </a:rPr>
              <a:t>PAN Forum - June 2023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90B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9C1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278001" y="8417426"/>
            <a:ext cx="5231040" cy="1681747"/>
          </a:xfrm>
          <a:custGeom>
            <a:avLst/>
            <a:gdLst/>
            <a:ahLst/>
            <a:cxnLst/>
            <a:rect l="l" t="t" r="r" b="b"/>
            <a:pathLst>
              <a:path w="5231040" h="1681747">
                <a:moveTo>
                  <a:pt x="0" y="0"/>
                </a:moveTo>
                <a:lnTo>
                  <a:pt x="5231039" y="0"/>
                </a:lnTo>
                <a:lnTo>
                  <a:pt x="5231039" y="1681748"/>
                </a:lnTo>
                <a:lnTo>
                  <a:pt x="0" y="168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8" r="-101534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90B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1A4B7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028700" y="197942"/>
            <a:ext cx="10181160" cy="10074854"/>
            <a:chOff x="0" y="0"/>
            <a:chExt cx="13574881" cy="1343313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3574881" cy="342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  <a:spcBef>
                  <a:spcPct val="0"/>
                </a:spcBef>
              </a:pPr>
              <a:r>
                <a:rPr lang="en-US" sz="8499" spc="-84">
                  <a:solidFill>
                    <a:srgbClr val="000000"/>
                  </a:solidFill>
                  <a:latin typeface="Fira Sans Medium"/>
                </a:rPr>
                <a:t>Analyzing Borrowing Impact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635499"/>
              <a:ext cx="12161373" cy="9797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000000"/>
                  </a:solidFill>
                  <a:latin typeface="Fira Sans Light"/>
                </a:rPr>
                <a:t>Work with the consortium to collect data about borrowing done</a:t>
              </a:r>
              <a:r>
                <a:rPr lang="en-US" sz="3399" dirty="0">
                  <a:solidFill>
                    <a:srgbClr val="1A4B78"/>
                  </a:solidFill>
                  <a:latin typeface="Fira Sans Light"/>
                </a:rPr>
                <a:t> </a:t>
              </a:r>
              <a:r>
                <a:rPr lang="en-US" sz="3399" dirty="0">
                  <a:solidFill>
                    <a:srgbClr val="000000"/>
                  </a:solidFill>
                  <a:latin typeface="Fira Sans Light Bold"/>
                </a:rPr>
                <a:t>OUTSIDE</a:t>
              </a:r>
              <a:r>
                <a:rPr lang="en-US" sz="3399" dirty="0">
                  <a:solidFill>
                    <a:srgbClr val="000000"/>
                  </a:solidFill>
                  <a:latin typeface="Fira Sans Light"/>
                </a:rPr>
                <a:t> of the consortium with goal of understanding impact on other EAST member libraries</a:t>
              </a:r>
            </a:p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000000"/>
                  </a:solidFill>
                  <a:latin typeface="Fira Sans Light"/>
                </a:rPr>
                <a:t>Categorize the libraries based on Borrowing Level - High, Medium, Low, Very Low/None</a:t>
              </a:r>
            </a:p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000000"/>
                  </a:solidFill>
                  <a:latin typeface="Fira Sans Light"/>
                </a:rPr>
                <a:t>Discounts for Consortia Supporting Partners based on Borrowing Level</a:t>
              </a:r>
            </a:p>
            <a:p>
              <a:pPr marL="734059" lvl="1" indent="-367030">
                <a:lnSpc>
                  <a:spcPts val="4759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000000"/>
                  </a:solidFill>
                  <a:latin typeface="Fira Sans Light"/>
                </a:rPr>
                <a:t>Allows even those with very low or no borrowing to support shared print</a:t>
              </a:r>
            </a:p>
            <a:p>
              <a:pPr algn="l">
                <a:lnSpc>
                  <a:spcPts val="4759"/>
                </a:lnSpc>
              </a:pPr>
              <a:endParaRPr lang="en-US" sz="3399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448800" y="9082316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90BB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161848" y="4096821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439528" y="8975769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96556"/>
            <a:ext cx="5512745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Next Steps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458394"/>
            <a:ext cx="827240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Continue to collect data on Borrowing Impact over time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86898" y="2076452"/>
            <a:ext cx="8272402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Provide incentives for Supporting Partners to become Retention Partners, particularly those with distinctive collections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875610"/>
            <a:ext cx="8272402" cy="472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Consider how best to "re-balance" retention commitments based on new members</a:t>
            </a:r>
          </a:p>
          <a:p>
            <a:pPr>
              <a:lnSpc>
                <a:spcPts val="4679"/>
              </a:lnSpc>
            </a:pPr>
            <a:endParaRPr lang="en-US" sz="3899">
              <a:solidFill>
                <a:srgbClr val="000000"/>
              </a:solidFill>
              <a:latin typeface="Fira Sans Light"/>
            </a:endParaRPr>
          </a:p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Investigate additional models to expand membership to further increase diversity with focus on HBCU's as part of IMLS grant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90B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1A4B78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745120" y="484327"/>
            <a:ext cx="10707742" cy="9712899"/>
            <a:chOff x="0" y="0"/>
            <a:chExt cx="14276989" cy="12950533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4276989" cy="3522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77"/>
                </a:lnSpc>
              </a:pPr>
              <a:r>
                <a:rPr lang="en-US" sz="8731" spc="-87">
                  <a:solidFill>
                    <a:srgbClr val="000000"/>
                  </a:solidFill>
                  <a:latin typeface="Fira Sans Medium"/>
                </a:rPr>
                <a:t>Challenges/</a:t>
              </a:r>
            </a:p>
            <a:p>
              <a:pPr>
                <a:lnSpc>
                  <a:spcPts val="10477"/>
                </a:lnSpc>
                <a:spcBef>
                  <a:spcPct val="0"/>
                </a:spcBef>
              </a:pPr>
              <a:r>
                <a:rPr lang="en-US" sz="8731" spc="-87">
                  <a:solidFill>
                    <a:srgbClr val="000000"/>
                  </a:solidFill>
                  <a:latin typeface="Fira Sans Medium"/>
                </a:rPr>
                <a:t>Opportunities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736215"/>
              <a:ext cx="12790373" cy="9214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3140" lvl="1" indent="-321570">
                <a:lnSpc>
                  <a:spcPts val="4170"/>
                </a:lnSpc>
                <a:buFont typeface="Arial"/>
                <a:buChar char="•"/>
              </a:pP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Communications with members of consortium without central staff can be challenging</a:t>
              </a:r>
            </a:p>
            <a:p>
              <a:pPr marL="643140" lvl="1" indent="-321570">
                <a:lnSpc>
                  <a:spcPts val="4170"/>
                </a:lnSpc>
                <a:buFont typeface="Arial"/>
                <a:buChar char="•"/>
              </a:pP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Central </a:t>
              </a:r>
              <a:r>
                <a:rPr lang="en-US" sz="2978" dirty="0" err="1">
                  <a:solidFill>
                    <a:srgbClr val="000000"/>
                  </a:solidFill>
                  <a:latin typeface="Fira Sans Light"/>
                </a:rPr>
                <a:t>consortial</a:t>
              </a: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 staff add real value</a:t>
              </a:r>
            </a:p>
            <a:p>
              <a:pPr marL="643140" lvl="1" indent="-321570">
                <a:lnSpc>
                  <a:spcPts val="4170"/>
                </a:lnSpc>
                <a:buFont typeface="Arial"/>
                <a:buChar char="•"/>
              </a:pP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Not all members of a consortium see the same value proposition in shared print: differing perspectives can result in differing levels of commitment to retention</a:t>
              </a:r>
            </a:p>
            <a:p>
              <a:pPr marL="643140" lvl="1" indent="-321570">
                <a:lnSpc>
                  <a:spcPts val="4170"/>
                </a:lnSpc>
                <a:buFont typeface="Arial"/>
                <a:buChar char="•"/>
              </a:pP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A network of expertise has grown across the EAST membership providing value to new members</a:t>
              </a:r>
            </a:p>
            <a:p>
              <a:pPr marL="643140" lvl="1" indent="-321570">
                <a:lnSpc>
                  <a:spcPts val="4170"/>
                </a:lnSpc>
                <a:buFont typeface="Arial"/>
                <a:buChar char="•"/>
              </a:pPr>
              <a:r>
                <a:rPr lang="en-US" sz="2978" dirty="0">
                  <a:solidFill>
                    <a:srgbClr val="000000"/>
                  </a:solidFill>
                  <a:latin typeface="Fira Sans Light"/>
                </a:rPr>
                <a:t>EAST early adopters have access to a growing collective collection and see the value of their membership continue</a:t>
              </a:r>
            </a:p>
            <a:p>
              <a:pPr algn="l">
                <a:lnSpc>
                  <a:spcPts val="3595"/>
                </a:lnSpc>
              </a:pPr>
              <a:endParaRPr lang="en-US" sz="2978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161489" y="9166125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A4E47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271702" y="828163"/>
            <a:ext cx="10451371" cy="9419332"/>
            <a:chOff x="0" y="-9525"/>
            <a:chExt cx="13935161" cy="12559109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3935161" cy="3627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61"/>
                </a:lnSpc>
              </a:pPr>
              <a:r>
                <a:rPr lang="en-US" sz="8967" spc="-89">
                  <a:solidFill>
                    <a:srgbClr val="000000"/>
                  </a:solidFill>
                  <a:latin typeface="Fira Sans Medium"/>
                </a:rPr>
                <a:t>Challenges/</a:t>
              </a:r>
            </a:p>
            <a:p>
              <a:pPr>
                <a:lnSpc>
                  <a:spcPts val="10761"/>
                </a:lnSpc>
                <a:spcBef>
                  <a:spcPct val="0"/>
                </a:spcBef>
              </a:pPr>
              <a:r>
                <a:rPr lang="en-US" sz="8967" spc="-89">
                  <a:solidFill>
                    <a:srgbClr val="000000"/>
                  </a:solidFill>
                  <a:latin typeface="Fira Sans Medium"/>
                </a:rPr>
                <a:t>Opportunities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48826"/>
              <a:ext cx="12484138" cy="8700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60574" lvl="1" indent="-330287">
                <a:lnSpc>
                  <a:spcPts val="4283"/>
                </a:lnSpc>
                <a:buFont typeface="Arial"/>
                <a:buChar char="•"/>
              </a:pPr>
              <a:r>
                <a:rPr lang="en-US" sz="3059" dirty="0">
                  <a:solidFill>
                    <a:srgbClr val="000000"/>
                  </a:solidFill>
                  <a:latin typeface="Fira Sans Light"/>
                </a:rPr>
                <a:t>As the EAST collective collection grows, we see opportunities to "re-balance", especially for titles with a large number of copies retained</a:t>
              </a:r>
            </a:p>
            <a:p>
              <a:pPr marL="660574" lvl="1" indent="-330287">
                <a:lnSpc>
                  <a:spcPts val="4283"/>
                </a:lnSpc>
                <a:buFont typeface="Arial"/>
                <a:buChar char="•"/>
              </a:pPr>
              <a:r>
                <a:rPr lang="en-US" sz="3059" dirty="0">
                  <a:solidFill>
                    <a:srgbClr val="000000"/>
                  </a:solidFill>
                  <a:latin typeface="Fira Sans Light"/>
                </a:rPr>
                <a:t>New services models for shared print are beginning to evolve, particularly in support of smaller and less well-resourced libraries</a:t>
              </a:r>
            </a:p>
            <a:p>
              <a:pPr marL="660574" lvl="1" indent="-330287">
                <a:lnSpc>
                  <a:spcPts val="4283"/>
                </a:lnSpc>
                <a:buFont typeface="Arial"/>
                <a:buChar char="•"/>
              </a:pPr>
              <a:r>
                <a:rPr lang="en-US" sz="3059" dirty="0">
                  <a:solidFill>
                    <a:srgbClr val="000000"/>
                  </a:solidFill>
                  <a:latin typeface="Fira Sans Light"/>
                </a:rPr>
                <a:t>Best practices are maturing and expertise growing</a:t>
              </a:r>
            </a:p>
            <a:p>
              <a:pPr marL="660574" lvl="1" indent="-330287">
                <a:lnSpc>
                  <a:spcPts val="4283"/>
                </a:lnSpc>
                <a:buFont typeface="Arial"/>
                <a:buChar char="•"/>
              </a:pPr>
              <a:r>
                <a:rPr lang="en-US" sz="3059" dirty="0">
                  <a:solidFill>
                    <a:srgbClr val="000000"/>
                  </a:solidFill>
                  <a:latin typeface="Fira Sans Light"/>
                </a:rPr>
                <a:t>Clear and strong opportunities to link retained print collections to digital surrogates and existing e-book collections</a:t>
              </a:r>
            </a:p>
            <a:p>
              <a:pPr algn="l">
                <a:lnSpc>
                  <a:spcPts val="3692"/>
                </a:lnSpc>
              </a:pPr>
              <a:endParaRPr lang="en-US" sz="3059" dirty="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221735" y="9219655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6699" y="1341930"/>
            <a:ext cx="10202605" cy="45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1"/>
              </a:lnSpc>
            </a:pPr>
            <a:r>
              <a:rPr lang="en-US" sz="7501">
                <a:solidFill>
                  <a:srgbClr val="000000"/>
                </a:solidFill>
                <a:latin typeface="Fira Sans Bold"/>
              </a:rPr>
              <a:t>While growth has sustained shared print to date, innovation will drive the future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056695" y="5410998"/>
            <a:ext cx="10202605" cy="464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endParaRPr/>
          </a:p>
          <a:p>
            <a:pPr>
              <a:lnSpc>
                <a:spcPts val="4620"/>
              </a:lnSpc>
            </a:pPr>
            <a:endParaRPr/>
          </a:p>
          <a:p>
            <a:pPr>
              <a:lnSpc>
                <a:spcPts val="4620"/>
              </a:lnSpc>
            </a:pPr>
            <a:endParaRPr/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ira Sans Light"/>
              </a:rPr>
              <a:t>Thank you!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ira Sans Light"/>
              </a:rPr>
              <a:t>Susan Stearns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ira Sans Light"/>
              </a:rPr>
              <a:t>sstearns@eastlibraries.org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Fira Sans Light"/>
              </a:rPr>
              <a:t>www.eastlibraries.org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9C16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278001" y="8417426"/>
            <a:ext cx="5231040" cy="1681747"/>
          </a:xfrm>
          <a:custGeom>
            <a:avLst/>
            <a:gdLst/>
            <a:ahLst/>
            <a:cxnLst/>
            <a:rect l="l" t="t" r="r" b="b"/>
            <a:pathLst>
              <a:path w="5231040" h="1681747">
                <a:moveTo>
                  <a:pt x="0" y="0"/>
                </a:moveTo>
                <a:lnTo>
                  <a:pt x="5231039" y="0"/>
                </a:lnTo>
                <a:lnTo>
                  <a:pt x="5231039" y="1681748"/>
                </a:lnTo>
                <a:lnTo>
                  <a:pt x="0" y="1681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8" r="-101534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326754" y="1427981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1698" y="1028700"/>
            <a:ext cx="778468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Introducing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698" y="2407095"/>
            <a:ext cx="11711161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</a:rPr>
              <a:t>Founded in 2015/6 as a project of the Boston Library Consortium with seed grant funding</a:t>
            </a:r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</a:rPr>
              <a:t>First cohort included 40 libraries, primarily in the Northeast U.S.</a:t>
            </a:r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</a:rPr>
              <a:t>Currently over 130 libraries in 15 states from Maine to Florida</a:t>
            </a:r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</a:rPr>
              <a:t>Established as a tax-exempt 501(c)(3) in late 2022 and now independent</a:t>
            </a:r>
          </a:p>
          <a:p>
            <a:pPr marL="863598" lvl="1" indent="-431799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Fira Sans Light"/>
              </a:rPr>
              <a:t>Over 10 million monographs and 35K serials titles committed to retention and growing</a:t>
            </a:r>
          </a:p>
        </p:txBody>
      </p:sp>
      <p:sp>
        <p:nvSpPr>
          <p:cNvPr id="8" name="Freeform 8"/>
          <p:cNvSpPr/>
          <p:nvPr/>
        </p:nvSpPr>
        <p:spPr>
          <a:xfrm>
            <a:off x="6748754" y="859980"/>
            <a:ext cx="4790493" cy="1623316"/>
          </a:xfrm>
          <a:custGeom>
            <a:avLst/>
            <a:gdLst/>
            <a:ahLst/>
            <a:cxnLst/>
            <a:rect l="l" t="t" r="r" b="b"/>
            <a:pathLst>
              <a:path w="4790493" h="1623316">
                <a:moveTo>
                  <a:pt x="0" y="0"/>
                </a:moveTo>
                <a:lnTo>
                  <a:pt x="4790492" y="0"/>
                </a:lnTo>
                <a:lnTo>
                  <a:pt x="4790492" y="1623315"/>
                </a:lnTo>
                <a:lnTo>
                  <a:pt x="0" y="1623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27" r="-107080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740353" y="7898856"/>
            <a:ext cx="2271679" cy="1967285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9C160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8866" y="1724983"/>
            <a:ext cx="4961246" cy="429646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830017" y="4574101"/>
            <a:ext cx="6601454" cy="5716562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90B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54097" y="966119"/>
            <a:ext cx="10550536" cy="8613302"/>
            <a:chOff x="0" y="0"/>
            <a:chExt cx="14067382" cy="11484402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4067382" cy="533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75"/>
                </a:lnSpc>
                <a:spcBef>
                  <a:spcPct val="0"/>
                </a:spcBef>
              </a:pPr>
              <a:r>
                <a:rPr lang="en-US" sz="8812" spc="-88">
                  <a:solidFill>
                    <a:srgbClr val="000000"/>
                  </a:solidFill>
                  <a:latin typeface="Fira Sans Medium"/>
                </a:rPr>
                <a:t>Growth and Sustainability Envisioned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539876"/>
              <a:ext cx="12602591" cy="59445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3461" lvl="1" indent="-391731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EAST's proposal for grant funding envisioned a "Second Cohort"</a:t>
              </a:r>
            </a:p>
            <a:p>
              <a:pPr marL="783461" lvl="1" indent="-391731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Cohort 2 joined in 2016/2017 bringing EAST to 52 members</a:t>
              </a:r>
            </a:p>
            <a:p>
              <a:pPr marL="783461" lvl="1" indent="-391731" algn="l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As of FY19, when grant funding ended, EAST was self-supporting through membership dues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891447" y="8912815"/>
            <a:ext cx="3449026" cy="1168743"/>
          </a:xfrm>
          <a:custGeom>
            <a:avLst/>
            <a:gdLst/>
            <a:ahLst/>
            <a:cxnLst/>
            <a:rect l="l" t="t" r="r" b="b"/>
            <a:pathLst>
              <a:path w="3449026" h="1168743">
                <a:moveTo>
                  <a:pt x="0" y="0"/>
                </a:moveTo>
                <a:lnTo>
                  <a:pt x="3449026" y="0"/>
                </a:lnTo>
                <a:lnTo>
                  <a:pt x="3449026" y="1168743"/>
                </a:lnTo>
                <a:lnTo>
                  <a:pt x="0" y="116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27" r="-107080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204633" y="2606816"/>
            <a:ext cx="2271679" cy="1967285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38866" y="1724983"/>
            <a:ext cx="4961246" cy="429646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830017" y="4574101"/>
            <a:ext cx="6601454" cy="5716562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90B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54097" y="669850"/>
            <a:ext cx="10550536" cy="9205840"/>
            <a:chOff x="0" y="0"/>
            <a:chExt cx="14067382" cy="12274453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4067382" cy="3555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75"/>
                </a:lnSpc>
                <a:spcBef>
                  <a:spcPct val="0"/>
                </a:spcBef>
              </a:pPr>
              <a:r>
                <a:rPr lang="en-US" sz="8812" spc="-88">
                  <a:solidFill>
                    <a:srgbClr val="000000"/>
                  </a:solidFill>
                  <a:latin typeface="Fira Sans Medium"/>
                </a:rPr>
                <a:t>The Initial EAST Membership Model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2261"/>
              <a:ext cx="12602591" cy="8512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83461" lvl="1" indent="-391731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Individual libraries join as Retention or Supporting Partners </a:t>
              </a:r>
            </a:p>
            <a:p>
              <a:pPr marL="783461" lvl="1" indent="-391731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Tiered annual membership dues based on size of circulating print collection at time of joining EAST</a:t>
              </a:r>
            </a:p>
            <a:p>
              <a:pPr marL="783461" lvl="1" indent="-391731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Founding Members (Cohort 1 libraries) receive a discount</a:t>
              </a:r>
            </a:p>
            <a:p>
              <a:pPr marL="783461" lvl="1" indent="-391731" algn="l">
                <a:lnSpc>
                  <a:spcPts val="5080"/>
                </a:lnSpc>
                <a:buFont typeface="Arial"/>
                <a:buChar char="•"/>
              </a:pPr>
              <a:r>
                <a:rPr lang="en-US" sz="3628">
                  <a:solidFill>
                    <a:srgbClr val="000000"/>
                  </a:solidFill>
                  <a:latin typeface="Fira Sans Light"/>
                </a:rPr>
                <a:t>Annual dues have held steady since June of 2019 due primarily to growth in membership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891447" y="8912815"/>
            <a:ext cx="3449026" cy="1168743"/>
          </a:xfrm>
          <a:custGeom>
            <a:avLst/>
            <a:gdLst/>
            <a:ahLst/>
            <a:cxnLst/>
            <a:rect l="l" t="t" r="r" b="b"/>
            <a:pathLst>
              <a:path w="3449026" h="1168743">
                <a:moveTo>
                  <a:pt x="0" y="0"/>
                </a:moveTo>
                <a:lnTo>
                  <a:pt x="3449026" y="0"/>
                </a:lnTo>
                <a:lnTo>
                  <a:pt x="3449026" y="1168743"/>
                </a:lnTo>
                <a:lnTo>
                  <a:pt x="0" y="116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27" r="-107080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204633" y="2606816"/>
            <a:ext cx="2271679" cy="1967285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0983" y="1028700"/>
            <a:ext cx="7996764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First EAST Consortia Model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90BB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986898" y="1091806"/>
            <a:ext cx="827240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Developed in 2019 in conjunction with the introduction of Gold Rush as an alternative for collection analysis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86898" y="3610816"/>
            <a:ext cx="82724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For libraries joining as a Consortium or members of a Consortium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86898" y="5039566"/>
            <a:ext cx="8272402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Discounts based on factors such as whether or not the libraries shared a backend system and would accept consolidated billing</a:t>
            </a:r>
          </a:p>
          <a:p>
            <a:pPr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Fira Sans Light"/>
            </a:endParaRPr>
          </a:p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Seven members of University of Florida and 13, primarily smaller institutions, from USMAI joined under this model</a:t>
            </a:r>
          </a:p>
          <a:p>
            <a:pPr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Fira Sans Light"/>
            </a:endParaRPr>
          </a:p>
          <a:p>
            <a:pPr>
              <a:lnSpc>
                <a:spcPts val="4320"/>
              </a:lnSpc>
            </a:pPr>
            <a:endParaRPr lang="en-US" sz="3600">
              <a:solidFill>
                <a:srgbClr val="000000"/>
              </a:solidFill>
              <a:latin typeface="Fira Sans Ligh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141066" y="9183327"/>
            <a:ext cx="3431372" cy="1115068"/>
          </a:xfrm>
          <a:custGeom>
            <a:avLst/>
            <a:gdLst/>
            <a:ahLst/>
            <a:cxnLst/>
            <a:rect l="l" t="t" r="r" b="b"/>
            <a:pathLst>
              <a:path w="3431372" h="1115068">
                <a:moveTo>
                  <a:pt x="0" y="0"/>
                </a:moveTo>
                <a:lnTo>
                  <a:pt x="3431372" y="0"/>
                </a:lnTo>
                <a:lnTo>
                  <a:pt x="3431372" y="1115069"/>
                </a:lnTo>
                <a:lnTo>
                  <a:pt x="0" y="1115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66990" y="2120110"/>
            <a:ext cx="6990553" cy="605350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0090BB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161616" y="593090"/>
            <a:ext cx="11058453" cy="9640448"/>
            <a:chOff x="0" y="0"/>
            <a:chExt cx="14744604" cy="12853930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4744604" cy="3484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37"/>
                </a:lnSpc>
                <a:spcBef>
                  <a:spcPct val="0"/>
                </a:spcBef>
              </a:pPr>
              <a:r>
                <a:rPr lang="en-US" sz="8614" spc="-86">
                  <a:solidFill>
                    <a:srgbClr val="000000"/>
                  </a:solidFill>
                  <a:latin typeface="Fira Sans Medium"/>
                </a:rPr>
                <a:t>Strategic Focus On Membership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675786"/>
              <a:ext cx="13209297" cy="917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000000"/>
                  </a:solidFill>
                  <a:latin typeface="Fira Sans Light"/>
                </a:rPr>
                <a:t>Executive Task Force established in late 2021 to focus on strategic directions for EAST for 2022 - 2025</a:t>
              </a:r>
            </a:p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000000"/>
                  </a:solidFill>
                  <a:latin typeface="Fira Sans Light"/>
                </a:rPr>
                <a:t>Identified four major areas of focus, including</a:t>
              </a:r>
            </a:p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000000"/>
                  </a:solidFill>
                  <a:latin typeface="Fira Sans Light"/>
                </a:rPr>
                <a:t>"Ensure flexible and sustainable pathways to membership"</a:t>
              </a:r>
            </a:p>
            <a:p>
              <a:pPr marL="1424934" lvl="2" indent="-474978">
                <a:lnSpc>
                  <a:spcPts val="4619"/>
                </a:lnSpc>
                <a:buFont typeface="Arial"/>
                <a:buChar char="⚬"/>
              </a:pPr>
              <a:r>
                <a:rPr lang="en-US" sz="3299">
                  <a:solidFill>
                    <a:srgbClr val="000000"/>
                  </a:solidFill>
                  <a:latin typeface="Fira Sans Light"/>
                </a:rPr>
                <a:t>Reduce barriers to membership based on local financing, staff resources, or evolving perspectives on the value of shared print</a:t>
              </a:r>
            </a:p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000000"/>
                  </a:solidFill>
                  <a:latin typeface="Fira Sans Light Bold"/>
                </a:rPr>
                <a:t>Membership Task Force </a:t>
              </a:r>
              <a:r>
                <a:rPr lang="en-US" sz="3299">
                  <a:solidFill>
                    <a:srgbClr val="000000"/>
                  </a:solidFill>
                  <a:latin typeface="Fira Sans Light"/>
                </a:rPr>
                <a:t>established to develop specific recommendations on membership</a:t>
              </a:r>
            </a:p>
            <a:p>
              <a:pPr algn="l">
                <a:lnSpc>
                  <a:spcPts val="4107"/>
                </a:lnSpc>
              </a:pPr>
              <a:endParaRPr lang="en-US" sz="3299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671057" y="9114706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19040"/>
            <a:ext cx="7159758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Goals of the Membership Task Force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873795" y="4476665"/>
            <a:ext cx="4658868" cy="4034601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061137" y="775131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406681" y="7048415"/>
            <a:ext cx="3378391" cy="2925703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986898" y="1101331"/>
            <a:ext cx="827240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PROVIDE FLEXIBLE PATHWAYS TO MEMBERSHIP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86898" y="3415045"/>
            <a:ext cx="827240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GROW THE COLLECTIVE COLLECTION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86898" y="7468788"/>
            <a:ext cx="827240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CONSIDER NEEDS OF SMALLER LIBRARIES, ESPECIALLY HBCU'S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86898" y="5294279"/>
            <a:ext cx="827240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FOCUS ON NEEDS OF LIBRARY CONSORTIA</a:t>
            </a:r>
          </a:p>
        </p:txBody>
      </p:sp>
      <p:sp>
        <p:nvSpPr>
          <p:cNvPr id="13" name="Freeform 13"/>
          <p:cNvSpPr/>
          <p:nvPr/>
        </p:nvSpPr>
        <p:spPr>
          <a:xfrm>
            <a:off x="7437886" y="9101816"/>
            <a:ext cx="3431372" cy="1115068"/>
          </a:xfrm>
          <a:custGeom>
            <a:avLst/>
            <a:gdLst/>
            <a:ahLst/>
            <a:cxnLst/>
            <a:rect l="l" t="t" r="r" b="b"/>
            <a:pathLst>
              <a:path w="3431372" h="1115068">
                <a:moveTo>
                  <a:pt x="0" y="0"/>
                </a:moveTo>
                <a:lnTo>
                  <a:pt x="3431372" y="0"/>
                </a:lnTo>
                <a:lnTo>
                  <a:pt x="3431372" y="1115069"/>
                </a:lnTo>
                <a:lnTo>
                  <a:pt x="0" y="11150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45997" y="293972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D1D3D4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A4E47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410143" y="1528583"/>
            <a:ext cx="11052928" cy="8814119"/>
            <a:chOff x="0" y="0"/>
            <a:chExt cx="14737237" cy="1175215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4737237" cy="1828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77"/>
                </a:lnSpc>
                <a:spcBef>
                  <a:spcPct val="0"/>
                </a:spcBef>
              </a:pPr>
              <a:r>
                <a:rPr lang="en-US" sz="9064" spc="-90">
                  <a:solidFill>
                    <a:srgbClr val="000000"/>
                  </a:solidFill>
                  <a:latin typeface="Fira Sans Medium"/>
                </a:rPr>
                <a:t>Expanding the Model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052957"/>
              <a:ext cx="13202696" cy="969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Fira Sans Light"/>
                </a:rPr>
                <a:t>New </a:t>
              </a:r>
              <a:r>
                <a:rPr lang="en-US" sz="3200">
                  <a:solidFill>
                    <a:srgbClr val="000000"/>
                  </a:solidFill>
                  <a:latin typeface="Fira Sans Light Bold"/>
                </a:rPr>
                <a:t>Consortia Supporting Partners</a:t>
              </a:r>
              <a:r>
                <a:rPr lang="en-US" sz="3200">
                  <a:solidFill>
                    <a:srgbClr val="000000"/>
                  </a:solidFill>
                  <a:latin typeface="Fira Sans Light"/>
                </a:rPr>
                <a:t> membership category created to address the diversity of library consortia memberships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Fira Sans Light"/>
                </a:rPr>
                <a:t>Allows a consortium to consider joining with all - or the vast majority - of its members participating in different ways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Fira Sans Light"/>
                </a:rPr>
                <a:t>Some libraries will join as Retention Partners - typically the doctoral and some 4 year schools</a:t>
              </a:r>
            </a:p>
            <a:p>
              <a:pPr marL="690881" lvl="1" indent="-345440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Fira Sans Light"/>
                </a:rPr>
                <a:t>Others - especially smaller schools that wish to support Shared Print but are not in a position to retain titles - join primarily to share collections</a:t>
              </a:r>
            </a:p>
            <a:p>
              <a:pPr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Fira Sans Light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Fira Sans Ligh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671057" y="9114706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3" y="0"/>
                </a:lnTo>
                <a:lnTo>
                  <a:pt x="3098023" y="1006742"/>
                </a:lnTo>
                <a:lnTo>
                  <a:pt x="0" y="10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5711" y="0"/>
            <a:ext cx="5512745" cy="385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 Medium"/>
              </a:rPr>
              <a:t>Consortia Supporting Partners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2310436" y="4515490"/>
            <a:ext cx="1798578" cy="1557577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1A4B78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2407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986898" y="738187"/>
            <a:ext cx="8272402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Only applicable to libraries joining as part of a consortium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86898" y="2160799"/>
            <a:ext cx="827240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Assumes some libraries join as  Consortia Retention Partners with full rights and responsibilities at standard consortia discounts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86898" y="7785924"/>
            <a:ext cx="8272402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Fira Sans Light"/>
              </a:rPr>
              <a:t>Consortia Supporting Partners become part of the EAST Lending Network and agree to support lending of their local collections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86898" y="4678786"/>
            <a:ext cx="8272402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4679"/>
              </a:lnSpc>
              <a:buFont typeface="Arial"/>
              <a:buChar char="•"/>
            </a:pPr>
            <a:r>
              <a:rPr lang="en-US" sz="3899">
                <a:solidFill>
                  <a:srgbClr val="000000"/>
                </a:solidFill>
                <a:latin typeface="Fira Sans Light"/>
              </a:rPr>
              <a:t>Consortia Supporting Partners join with discounts based on anticipated BORROWING LEVEL OUTSIDE OF THEIR HOME CONSORTIUM</a:t>
            </a:r>
          </a:p>
        </p:txBody>
      </p:sp>
      <p:sp>
        <p:nvSpPr>
          <p:cNvPr id="13" name="Freeform 13"/>
          <p:cNvSpPr/>
          <p:nvPr/>
        </p:nvSpPr>
        <p:spPr>
          <a:xfrm>
            <a:off x="4109014" y="9101816"/>
            <a:ext cx="3098023" cy="1006742"/>
          </a:xfrm>
          <a:custGeom>
            <a:avLst/>
            <a:gdLst/>
            <a:ahLst/>
            <a:cxnLst/>
            <a:rect l="l" t="t" r="r" b="b"/>
            <a:pathLst>
              <a:path w="3098023" h="1006742">
                <a:moveTo>
                  <a:pt x="0" y="0"/>
                </a:moveTo>
                <a:lnTo>
                  <a:pt x="3098024" y="0"/>
                </a:lnTo>
                <a:lnTo>
                  <a:pt x="3098024" y="1006743"/>
                </a:lnTo>
                <a:lnTo>
                  <a:pt x="0" y="1006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551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837</Words>
  <Application>Microsoft Macintosh PowerPoint</Application>
  <PresentationFormat>Custom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Arial</vt:lpstr>
      <vt:lpstr>Fira Sans Light</vt:lpstr>
      <vt:lpstr>Fira Sans Light Bold</vt:lpstr>
      <vt:lpstr>Fira Sans Medium</vt:lpstr>
      <vt:lpstr>Fira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Membership</dc:title>
  <cp:lastModifiedBy>Susan Stearns</cp:lastModifiedBy>
  <cp:revision>4</cp:revision>
  <dcterms:created xsi:type="dcterms:W3CDTF">2006-08-16T00:00:00Z</dcterms:created>
  <dcterms:modified xsi:type="dcterms:W3CDTF">2023-06-20T16:54:49Z</dcterms:modified>
  <dc:identifier>DAFipm6SvsA</dc:identifier>
</cp:coreProperties>
</file>