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Lst>
  <p:notesMasterIdLst>
    <p:notesMasterId r:id="rId27"/>
  </p:notesMasterIdLst>
  <p:handoutMasterIdLst>
    <p:handoutMasterId r:id="rId28"/>
  </p:handoutMasterIdLst>
  <p:sldIdLst>
    <p:sldId id="444" r:id="rId4"/>
    <p:sldId id="429" r:id="rId5"/>
    <p:sldId id="374" r:id="rId6"/>
    <p:sldId id="348" r:id="rId7"/>
    <p:sldId id="338" r:id="rId8"/>
    <p:sldId id="393" r:id="rId9"/>
    <p:sldId id="377" r:id="rId10"/>
    <p:sldId id="445" r:id="rId11"/>
    <p:sldId id="446" r:id="rId12"/>
    <p:sldId id="379" r:id="rId13"/>
    <p:sldId id="391" r:id="rId14"/>
    <p:sldId id="390" r:id="rId15"/>
    <p:sldId id="380" r:id="rId16"/>
    <p:sldId id="381" r:id="rId17"/>
    <p:sldId id="382" r:id="rId18"/>
    <p:sldId id="383" r:id="rId19"/>
    <p:sldId id="421" r:id="rId20"/>
    <p:sldId id="392" r:id="rId21"/>
    <p:sldId id="385" r:id="rId22"/>
    <p:sldId id="447" r:id="rId23"/>
    <p:sldId id="448" r:id="rId24"/>
    <p:sldId id="389" r:id="rId25"/>
    <p:sldId id="306" r:id="rId26"/>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2" autoAdjust="0"/>
    <p:restoredTop sz="80606" autoAdjust="0"/>
  </p:normalViewPr>
  <p:slideViewPr>
    <p:cSldViewPr snapToGrid="0" snapToObjects="1">
      <p:cViewPr varScale="1">
        <p:scale>
          <a:sx n="91" d="100"/>
          <a:sy n="91" d="100"/>
        </p:scale>
        <p:origin x="1288" y="176"/>
      </p:cViewPr>
      <p:guideLst>
        <p:guide orient="horz" pos="2411"/>
        <p:guide pos="55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6" y="0"/>
            <a:ext cx="4057333" cy="353854"/>
          </a:xfrm>
          <a:prstGeom prst="rect">
            <a:avLst/>
          </a:prstGeom>
        </p:spPr>
        <p:txBody>
          <a:bodyPr vert="horz" lIns="93936" tIns="46968" rIns="93936" bIns="46968" rtlCol="0"/>
          <a:lstStyle>
            <a:lvl1pPr algn="r">
              <a:defRPr sz="1200"/>
            </a:lvl1pPr>
          </a:lstStyle>
          <a:p>
            <a:fld id="{1EA7726C-ACAE-124E-B040-09E55DEF4DA0}" type="datetimeFigureOut">
              <a:rPr lang="en-US" smtClean="0"/>
              <a:t>8/2/16</a:t>
            </a:fld>
            <a:endParaRPr lang="en-US"/>
          </a:p>
        </p:txBody>
      </p:sp>
      <p:sp>
        <p:nvSpPr>
          <p:cNvPr id="4" name="Footer Placeholder 3"/>
          <p:cNvSpPr>
            <a:spLocks noGrp="1"/>
          </p:cNvSpPr>
          <p:nvPr>
            <p:ph type="ftr" sz="quarter" idx="2"/>
          </p:nvPr>
        </p:nvSpPr>
        <p:spPr>
          <a:xfrm>
            <a:off x="0"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6" y="6721993"/>
            <a:ext cx="4057333" cy="353854"/>
          </a:xfrm>
          <a:prstGeom prst="rect">
            <a:avLst/>
          </a:prstGeom>
        </p:spPr>
        <p:txBody>
          <a:bodyPr vert="horz" lIns="93936" tIns="46968" rIns="93936" bIns="46968"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492"/>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4117" y="0"/>
            <a:ext cx="4057333" cy="355492"/>
          </a:xfrm>
          <a:prstGeom prst="rect">
            <a:avLst/>
          </a:prstGeom>
        </p:spPr>
        <p:txBody>
          <a:bodyPr vert="horz" lIns="93936" tIns="46968" rIns="93936" bIns="46968" rtlCol="0"/>
          <a:lstStyle>
            <a:lvl1pPr algn="r">
              <a:defRPr sz="1200"/>
            </a:lvl1pPr>
          </a:lstStyle>
          <a:p>
            <a:fld id="{8F120813-4534-4B5C-8885-D4FEEE4EE2D3}" type="datetimeFigureOut">
              <a:rPr lang="en-US" smtClean="0"/>
              <a:t>8/2/16</a:t>
            </a:fld>
            <a:endParaRPr lang="en-US"/>
          </a:p>
        </p:txBody>
      </p:sp>
      <p:sp>
        <p:nvSpPr>
          <p:cNvPr id="4" name="Slide Image Placeholder 3"/>
          <p:cNvSpPr>
            <a:spLocks noGrp="1" noRot="1" noChangeAspect="1"/>
          </p:cNvSpPr>
          <p:nvPr>
            <p:ph type="sldImg" idx="2"/>
          </p:nvPr>
        </p:nvSpPr>
        <p:spPr>
          <a:xfrm>
            <a:off x="3089275" y="884238"/>
            <a:ext cx="3184525" cy="2389187"/>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584"/>
            <a:ext cx="4057333" cy="355491"/>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4117" y="6721584"/>
            <a:ext cx="4057333" cy="355491"/>
          </a:xfrm>
          <a:prstGeom prst="rect">
            <a:avLst/>
          </a:prstGeom>
        </p:spPr>
        <p:txBody>
          <a:bodyPr vert="horz" lIns="93936" tIns="46968" rIns="93936" bIns="46968" rtlCol="0" anchor="b"/>
          <a:lstStyle>
            <a:lvl1pPr algn="r">
              <a:defRPr sz="1200"/>
            </a:lvl1pPr>
          </a:lstStyle>
          <a:p>
            <a:fld id="{911B5BDA-594B-4424-8F73-A2A4E5CF31DC}" type="slidenum">
              <a:rPr lang="en-US" smtClean="0"/>
              <a:t>‹#›</a:t>
            </a:fld>
            <a:endParaRPr lang="en-US"/>
          </a:p>
        </p:txBody>
      </p:sp>
    </p:spTree>
    <p:extLst>
      <p:ext uri="{BB962C8B-B14F-4D97-AF65-F5344CB8AC3E}">
        <p14:creationId xmlns:p14="http://schemas.microsoft.com/office/powerpoint/2010/main" val="391230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2</a:t>
            </a:fld>
            <a:endParaRPr lang="en-US"/>
          </a:p>
        </p:txBody>
      </p:sp>
    </p:spTree>
    <p:extLst>
      <p:ext uri="{BB962C8B-B14F-4D97-AF65-F5344CB8AC3E}">
        <p14:creationId xmlns:p14="http://schemas.microsoft.com/office/powerpoint/2010/main" val="186165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And we go further.  W</a:t>
            </a:r>
            <a:r>
              <a:rPr lang="en-US" dirty="0" smtClean="0"/>
              <a:t>ith regard to holdings</a:t>
            </a:r>
            <a:r>
              <a:rPr lang="en-US" baseline="0" dirty="0" smtClean="0"/>
              <a:t> overlap, it’s important for participant libraries to understand the relationship between SAME ….  [CLICK]</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11</a:t>
            </a:fld>
            <a:endParaRPr lang="en-US"/>
          </a:p>
        </p:txBody>
      </p:sp>
    </p:spTree>
    <p:extLst>
      <p:ext uri="{BB962C8B-B14F-4D97-AF65-F5344CB8AC3E}">
        <p14:creationId xmlns:p14="http://schemas.microsoft.com/office/powerpoint/2010/main" val="275188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ANY edition</a:t>
            </a:r>
            <a:r>
              <a:rPr lang="en-US" baseline="0" dirty="0" smtClean="0"/>
              <a:t> tallies --- so we’ve created an interactive tool that lets users explore this relationship.</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12</a:t>
            </a:fld>
            <a:endParaRPr lang="en-US"/>
          </a:p>
        </p:txBody>
      </p:sp>
    </p:spTree>
    <p:extLst>
      <p:ext uri="{BB962C8B-B14F-4D97-AF65-F5344CB8AC3E}">
        <p14:creationId xmlns:p14="http://schemas.microsoft.com/office/powerpoint/2010/main" val="94742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also important for group members to understand (for example) the number of recorded uses for each title, but also whether or not specific titles are of </a:t>
            </a:r>
            <a:r>
              <a:rPr lang="en-US" b="1" u="sng" baseline="0" dirty="0" smtClean="0"/>
              <a:t>current</a:t>
            </a:r>
            <a:r>
              <a:rPr lang="en-US" baseline="0" dirty="0" smtClean="0"/>
              <a:t> interest to users.  This page helps users understand the way in which GreenGlass measures recency of use, and the extent of relevant data available.  As we scroll down the page on this topic, we see several views of usage data, for the group collection as a whole … like this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910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this … </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14</a:t>
            </a:fld>
            <a:endParaRPr lang="en-US"/>
          </a:p>
        </p:txBody>
      </p:sp>
    </p:spTree>
    <p:extLst>
      <p:ext uri="{BB962C8B-B14F-4D97-AF65-F5344CB8AC3E}">
        <p14:creationId xmlns:p14="http://schemas.microsoft.com/office/powerpoint/2010/main" val="133775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AND</a:t>
            </a:r>
            <a:r>
              <a:rPr lang="en-US" dirty="0" smtClean="0"/>
              <a:t> for each participant</a:t>
            </a:r>
            <a:r>
              <a:rPr lang="en-US" baseline="0" dirty="0" smtClean="0"/>
              <a:t> library.  This graph shows circulation time frames for each library – by title count, and also by … </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15</a:t>
            </a:fld>
            <a:endParaRPr lang="en-US"/>
          </a:p>
        </p:txBody>
      </p:sp>
    </p:spTree>
    <p:extLst>
      <p:ext uri="{BB962C8B-B14F-4D97-AF65-F5344CB8AC3E}">
        <p14:creationId xmlns:p14="http://schemas.microsoft.com/office/powerpoint/2010/main" val="379562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percent of collection.</a:t>
            </a:r>
          </a:p>
          <a:p>
            <a:endParaRPr lang="en-US" dirty="0" smtClean="0"/>
          </a:p>
        </p:txBody>
      </p:sp>
      <p:sp>
        <p:nvSpPr>
          <p:cNvPr id="4" name="Slide Number Placeholder 3"/>
          <p:cNvSpPr>
            <a:spLocks noGrp="1"/>
          </p:cNvSpPr>
          <p:nvPr>
            <p:ph type="sldNum" sz="quarter" idx="10"/>
          </p:nvPr>
        </p:nvSpPr>
        <p:spPr/>
        <p:txBody>
          <a:bodyPr/>
          <a:lstStyle/>
          <a:p>
            <a:fld id="{D78A6E5C-B679-493C-8FA6-31BEB0A7764C}" type="slidenum">
              <a:rPr lang="en-US" smtClean="0"/>
              <a:t>16</a:t>
            </a:fld>
            <a:endParaRPr lang="en-US"/>
          </a:p>
        </p:txBody>
      </p:sp>
    </p:spTree>
    <p:extLst>
      <p:ext uri="{BB962C8B-B14F-4D97-AF65-F5344CB8AC3E}">
        <p14:creationId xmlns:p14="http://schemas.microsoft.com/office/powerpoint/2010/main" val="124099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percent of collection.</a:t>
            </a:r>
          </a:p>
          <a:p>
            <a:endParaRPr lang="en-US" dirty="0" smtClean="0"/>
          </a:p>
          <a:p>
            <a:r>
              <a:rPr lang="en-US" dirty="0" smtClean="0"/>
              <a:t>Once users understand</a:t>
            </a:r>
            <a:r>
              <a:rPr lang="en-US" baseline="0" dirty="0" smtClean="0"/>
              <a:t> each collection attribute they will be ready to use the GreenGlass Model Builder.  </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17</a:t>
            </a:fld>
            <a:endParaRPr lang="en-US"/>
          </a:p>
        </p:txBody>
      </p:sp>
    </p:spTree>
    <p:extLst>
      <p:ext uri="{BB962C8B-B14F-4D97-AF65-F5344CB8AC3E}">
        <p14:creationId xmlns:p14="http://schemas.microsoft.com/office/powerpoint/2010/main" val="305690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Model Builder is the part of the application where users can experiment with various group retention scenarios, invoking the attributes you’ve just seen - and setting thresholds – singly or in combination.</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18</a:t>
            </a:fld>
            <a:endParaRPr lang="en-US"/>
          </a:p>
        </p:txBody>
      </p:sp>
    </p:spTree>
    <p:extLst>
      <p:ext uri="{BB962C8B-B14F-4D97-AF65-F5344CB8AC3E}">
        <p14:creationId xmlns:p14="http://schemas.microsoft.com/office/powerpoint/2010/main" val="208584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Remember that GreenGlass Group Models are always retention focused.  </a:t>
            </a:r>
          </a:p>
          <a:p>
            <a:endParaRPr lang="en-US" baseline="0" dirty="0" smtClean="0"/>
          </a:p>
          <a:p>
            <a:r>
              <a:rPr lang="en-US" baseline="0" dirty="0" smtClean="0"/>
              <a:t>You can watch a tutorial to see how to build them, so for today – I’m just going to show you some results.  Navigational tabs on the left display the names of my saved models. Criteria for each model appear on the right. The scatterplot in the center of the screen displays the results of the model.  </a:t>
            </a:r>
          </a:p>
          <a:p>
            <a:endParaRPr lang="en-US" baseline="0" dirty="0" smtClean="0"/>
          </a:p>
          <a:p>
            <a:r>
              <a:rPr lang="en-US" baseline="0" dirty="0" smtClean="0"/>
              <a:t>Each dot represents one of the libraries in the group. The x (or horizontal) axis represents library size, and the y (or vertical) axis represents the percentage of each collection that will be retained.  As you add rules and conditions to your own models, you can watch the dots shift.  </a:t>
            </a:r>
          </a:p>
          <a:p>
            <a:pPr defTabSz="939363">
              <a:defRPr/>
            </a:pPr>
            <a:endParaRPr lang="en-US" baseline="0" dirty="0" smtClean="0"/>
          </a:p>
          <a:p>
            <a:r>
              <a:rPr lang="en-US" baseline="0" dirty="0" smtClean="0"/>
              <a:t>This is probably the simplest of all models wherein the group will retain 1 copy of all titles currently owned by the group. For MI-SPI, this would require that the group retain 59% of the shared collection, and each library would be required to retain approximately the same percentage of their own collection.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1303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Remember that GreenGlass Group Models are always retention focused.  </a:t>
            </a:r>
          </a:p>
          <a:p>
            <a:endParaRPr lang="en-US" baseline="0" dirty="0" smtClean="0"/>
          </a:p>
          <a:p>
            <a:r>
              <a:rPr lang="en-US" baseline="0" dirty="0" smtClean="0"/>
              <a:t>You can watch a tutorial to see how to build them, so for today – I’m just going to show you some results.  Navigational tabs on the left display the names of my saved models. Criteria for each model appear on the right. The scatterplot in the center of the screen displays the results of the model.  </a:t>
            </a:r>
          </a:p>
          <a:p>
            <a:endParaRPr lang="en-US" baseline="0" dirty="0" smtClean="0"/>
          </a:p>
          <a:p>
            <a:r>
              <a:rPr lang="en-US" baseline="0" dirty="0" smtClean="0"/>
              <a:t>Each dot represents one of the libraries in the group. The x (or horizontal) axis represents library size, and the y (or vertical) axis represents the percentage of each collection that will be retained.  As you add rules and conditions to your own models, you can watch the dots shift.  </a:t>
            </a:r>
          </a:p>
          <a:p>
            <a:pPr defTabSz="939363">
              <a:defRPr/>
            </a:pPr>
            <a:endParaRPr lang="en-US" baseline="0" dirty="0" smtClean="0"/>
          </a:p>
          <a:p>
            <a:r>
              <a:rPr lang="en-US" baseline="0" dirty="0" smtClean="0"/>
              <a:t>This is probably the simplest of all models wherein the group will retain 1 copy of all titles currently owned by the group. For MI-SPI, this would require that the group retain 59% of the shared collection, and each library would be required to retain approximately the same percentage of their own collection.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4970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This circle-chart provides</a:t>
            </a:r>
            <a:r>
              <a:rPr lang="en-US" baseline="0" dirty="0" smtClean="0"/>
              <a:t> an overview of the shared-print workflow as we currently understand it – again focusing on monographs.  Starting at 12 noon, a group must come together and agree to collaborate.  At 1 o’clock quite a bit of heavy lifting is needed in terms of data collection, synchronization and analysis.  Only then, can decisions be made about the components of a shared-print agreement.  After that, retention commitments can be allocated to participant libraries - and then actions taken to protect and register them.  Finally at seven o’clock – member libraries can safely weed surplus copies.  </a:t>
            </a:r>
          </a:p>
          <a:p>
            <a:pPr defTabSz="939363">
              <a:defRPr/>
            </a:pPr>
            <a:endParaRPr lang="en-US" b="0" baseline="0" dirty="0" smtClean="0"/>
          </a:p>
          <a:p>
            <a:pPr defTabSz="939363">
              <a:defRPr/>
            </a:pPr>
            <a:r>
              <a:rPr lang="en-US" b="0" dirty="0" smtClean="0"/>
              <a:t>GreenGlass</a:t>
            </a:r>
            <a:r>
              <a:rPr lang="en-US" b="0" baseline="0" dirty="0" smtClean="0"/>
              <a:t> is an OCLC web application – that offers a substantial number of shared-print features for monographs.   Functionality is now in place - to support the first six steps in this shared-print workflow.  </a:t>
            </a:r>
            <a:endParaRPr lang="en-US" b="0" dirty="0" smtClean="0"/>
          </a:p>
        </p:txBody>
      </p:sp>
      <p:sp>
        <p:nvSpPr>
          <p:cNvPr id="4" name="Slide Number Placeholder 3"/>
          <p:cNvSpPr>
            <a:spLocks noGrp="1"/>
          </p:cNvSpPr>
          <p:nvPr>
            <p:ph type="sldNum" sz="quarter" idx="10"/>
          </p:nvPr>
        </p:nvSpPr>
        <p:spPr/>
        <p:txBody>
          <a:bodyPr/>
          <a:lstStyle/>
          <a:p>
            <a:fld id="{911B5BDA-594B-4424-8F73-A2A4E5CF31DC}" type="slidenum">
              <a:rPr lang="en-US" smtClean="0"/>
              <a:t>3</a:t>
            </a:fld>
            <a:endParaRPr lang="en-US"/>
          </a:p>
        </p:txBody>
      </p:sp>
    </p:spTree>
    <p:extLst>
      <p:ext uri="{BB962C8B-B14F-4D97-AF65-F5344CB8AC3E}">
        <p14:creationId xmlns:p14="http://schemas.microsoft.com/office/powerpoint/2010/main" val="264380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group has come to consensus about a retention model</a:t>
            </a:r>
            <a:r>
              <a:rPr lang="en-US" baseline="0" dirty="0" smtClean="0"/>
              <a:t>  …. subsequent steps in the process go something like this.</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22</a:t>
            </a:fld>
            <a:endParaRPr lang="en-US"/>
          </a:p>
        </p:txBody>
      </p:sp>
    </p:spTree>
    <p:extLst>
      <p:ext uri="{BB962C8B-B14F-4D97-AF65-F5344CB8AC3E}">
        <p14:creationId xmlns:p14="http://schemas.microsoft.com/office/powerpoint/2010/main" val="47124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23</a:t>
            </a:fld>
            <a:endParaRPr lang="en-US"/>
          </a:p>
        </p:txBody>
      </p:sp>
    </p:spTree>
    <p:extLst>
      <p:ext uri="{BB962C8B-B14F-4D97-AF65-F5344CB8AC3E}">
        <p14:creationId xmlns:p14="http://schemas.microsoft.com/office/powerpoint/2010/main" val="383387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emphasize that</a:t>
            </a:r>
            <a:r>
              <a:rPr lang="en-US" baseline="0" dirty="0" smtClean="0"/>
              <a:t> all of our</a:t>
            </a:r>
            <a:r>
              <a:rPr lang="en-US" dirty="0" smtClean="0"/>
              <a:t> tools and </a:t>
            </a:r>
            <a:r>
              <a:rPr lang="en-US" baseline="0" dirty="0" smtClean="0"/>
              <a:t>services for group projects - prioritize RETENTION.  Creating the safety net always comes first.</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4</a:t>
            </a:fld>
            <a:endParaRPr lang="en-US"/>
          </a:p>
        </p:txBody>
      </p:sp>
    </p:spTree>
    <p:extLst>
      <p:ext uri="{BB962C8B-B14F-4D97-AF65-F5344CB8AC3E}">
        <p14:creationId xmlns:p14="http://schemas.microsoft.com/office/powerpoint/2010/main" val="280179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most groups seeking to share responsibility for their print monographs collections, the biggest problems stem from the fact that very few people have done this before - and basic concepts are not familiar.  Therefore, we’ve designed GreenGlass to help participants learn about important characteristics of the shared collection and to have enough information to engage in strategic conversations about how to move forward. GreenGlass provides data visualization and a data modeling tools to achieve these goals.</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5</a:t>
            </a:fld>
            <a:endParaRPr lang="en-US"/>
          </a:p>
        </p:txBody>
      </p:sp>
    </p:spTree>
    <p:extLst>
      <p:ext uri="{BB962C8B-B14F-4D97-AF65-F5344CB8AC3E}">
        <p14:creationId xmlns:p14="http://schemas.microsoft.com/office/powerpoint/2010/main" val="417567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(Breath.)</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6</a:t>
            </a:fld>
            <a:endParaRPr lang="en-US"/>
          </a:p>
        </p:txBody>
      </p:sp>
    </p:spTree>
    <p:extLst>
      <p:ext uri="{BB962C8B-B14F-4D97-AF65-F5344CB8AC3E}">
        <p14:creationId xmlns:p14="http://schemas.microsoft.com/office/powerpoint/2010/main" val="27233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t>
            </a:r>
            <a:r>
              <a:rPr lang="en-US" baseline="0" dirty="0" smtClean="0"/>
              <a:t>v</a:t>
            </a:r>
            <a:r>
              <a:rPr lang="en-US" dirty="0" smtClean="0"/>
              <a:t>isualizations</a:t>
            </a:r>
            <a:r>
              <a:rPr lang="en-US" baseline="0" dirty="0" smtClean="0"/>
              <a:t> in GreenGlass transform huge amounts of disparate collections data - into interactive displays – designed to help users understand the nature of the shared collection --- AND their own library’s position in it.  </a:t>
            </a:r>
          </a:p>
          <a:p>
            <a:endParaRPr lang="en-US" baseline="0" dirty="0" smtClean="0"/>
          </a:p>
          <a:p>
            <a:r>
              <a:rPr lang="en-US" baseline="0" dirty="0" smtClean="0"/>
              <a:t>Most of the screen shots we’ll see today are from the EAST project pages of GreenGlass.  </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22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t>
            </a:r>
            <a:r>
              <a:rPr lang="en-US" baseline="0" dirty="0" smtClean="0"/>
              <a:t>v</a:t>
            </a:r>
            <a:r>
              <a:rPr lang="en-US" dirty="0" smtClean="0"/>
              <a:t>isualizations</a:t>
            </a:r>
            <a:r>
              <a:rPr lang="en-US" baseline="0" dirty="0" smtClean="0"/>
              <a:t> in GreenGlass transform huge amounts of disparate collections data - into interactive displays – designed to help users understand the nature of the shared collection --- AND their own library’s position in it.  </a:t>
            </a:r>
          </a:p>
          <a:p>
            <a:endParaRPr lang="en-US" baseline="0" dirty="0" smtClean="0"/>
          </a:p>
          <a:p>
            <a:r>
              <a:rPr lang="en-US" baseline="0" dirty="0" smtClean="0"/>
              <a:t>All of the screen shots we will see today show MI-SPI collection data. MI-SPI is a group of 8 libraries in Michigan (as you can see) – for whom we have recently loaded their shared collection data into GreenGlass. Thank you MI-SPI!  For allowing us to show off your data!</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8260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t>
            </a:r>
            <a:r>
              <a:rPr lang="en-US" baseline="0" dirty="0" smtClean="0"/>
              <a:t>v</a:t>
            </a:r>
            <a:r>
              <a:rPr lang="en-US" dirty="0" smtClean="0"/>
              <a:t>isualizations</a:t>
            </a:r>
            <a:r>
              <a:rPr lang="en-US" baseline="0" dirty="0" smtClean="0"/>
              <a:t> in GreenGlass transform huge amounts of disparate collections data - into interactive displays – designed to help users understand the nature of the shared collection --- AND their own library’s position in it.  </a:t>
            </a:r>
          </a:p>
          <a:p>
            <a:endParaRPr lang="en-US" baseline="0" dirty="0" smtClean="0"/>
          </a:p>
          <a:p>
            <a:r>
              <a:rPr lang="en-US" baseline="0" dirty="0" smtClean="0"/>
              <a:t>All of the screen shots we will see today show MI-SPI collection data. MI-SPI is a group of 8 libraries in Michigan (as you can see) – for whom we have recently loaded their shared collection data into GreenGlass. Thank you MI-SPI!  For allowing us to show off your data!</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7664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hyperlinks that you see here represent the most critical collection attributes.</a:t>
            </a:r>
            <a:r>
              <a:rPr lang="en-US" baseline="0" dirty="0" smtClean="0"/>
              <a:t> Each has a dedicated page in GreenGlass - with interactive charts and explanatory text.  </a:t>
            </a:r>
          </a:p>
          <a:p>
            <a:endParaRPr lang="en-US" baseline="0" dirty="0" smtClean="0"/>
          </a:p>
          <a:p>
            <a:r>
              <a:rPr lang="en-US" baseline="0" dirty="0" smtClean="0"/>
              <a:t>Again, the effort we’ve put into these explanatory pages is meant to help group participants gain a really solid understanding. </a:t>
            </a:r>
            <a:r>
              <a:rPr lang="en-US" dirty="0" smtClean="0"/>
              <a:t>For</a:t>
            </a:r>
            <a:r>
              <a:rPr lang="en-US" baseline="0" dirty="0" smtClean="0"/>
              <a:t> example – The extent to which titles are widely or scarcely held, cannot be understood with a single metric.  Overlap within the group is one perspective, which we address in depth.  But the extent of holdings in the country, the state, and in external comparator groups can be essential to good decision-making.  Each of these kinds of overlap, is addressed separately in GreenGlass.</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3189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48" y="1936750"/>
            <a:ext cx="3775075" cy="420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60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2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203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9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637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176186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9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24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1365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11697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6.png"/><Relationship Id="rId8" Type="http://schemas.openxmlformats.org/officeDocument/2006/relationships/image" Target="../media/image7.emf"/><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3.xml"/><Relationship Id="rId7" Type="http://schemas.openxmlformats.org/officeDocument/2006/relationships/image" Target="../media/image9.png"/><Relationship Id="rId8" Type="http://schemas.openxmlformats.org/officeDocument/2006/relationships/image" Target="../media/image7.em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711" r:id="rId10"/>
    <p:sldLayoutId id="214748371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5172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29021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4023602" cy="569387"/>
          </a:xfrm>
        </p:spPr>
        <p:txBody>
          <a:bodyPr/>
          <a:lstStyle/>
          <a:p>
            <a:r>
              <a:rPr lang="en-US" dirty="0" smtClean="0"/>
              <a:t>ACRL New England – May 13, 2016</a:t>
            </a:r>
            <a:endParaRPr lang="en-US" dirty="0"/>
          </a:p>
        </p:txBody>
      </p:sp>
      <p:sp>
        <p:nvSpPr>
          <p:cNvPr id="3" name="Text Placeholder 2"/>
          <p:cNvSpPr>
            <a:spLocks noGrp="1"/>
          </p:cNvSpPr>
          <p:nvPr>
            <p:ph type="body" sz="quarter" idx="16"/>
          </p:nvPr>
        </p:nvSpPr>
        <p:spPr>
          <a:xfrm>
            <a:off x="779470" y="2483369"/>
            <a:ext cx="7754770" cy="1144086"/>
          </a:xfrm>
        </p:spPr>
        <p:txBody>
          <a:bodyPr anchor="ctr">
            <a:normAutofit fontScale="77500" lnSpcReduction="20000"/>
          </a:bodyPr>
          <a:lstStyle/>
          <a:p>
            <a:r>
              <a:rPr lang="en-US" dirty="0" smtClean="0"/>
              <a:t>GreenGlass Group Functionality</a:t>
            </a:r>
            <a:endParaRPr lang="en-US" dirty="0"/>
          </a:p>
        </p:txBody>
      </p:sp>
      <p:sp>
        <p:nvSpPr>
          <p:cNvPr id="4" name="Text Placeholder 3"/>
          <p:cNvSpPr>
            <a:spLocks noGrp="1"/>
          </p:cNvSpPr>
          <p:nvPr>
            <p:ph type="body" sz="quarter" idx="17"/>
          </p:nvPr>
        </p:nvSpPr>
        <p:spPr>
          <a:xfrm>
            <a:off x="728694" y="4014387"/>
            <a:ext cx="5661422" cy="400110"/>
          </a:xfrm>
        </p:spPr>
        <p:txBody>
          <a:bodyPr/>
          <a:lstStyle/>
          <a:p>
            <a:r>
              <a:rPr lang="en-US" dirty="0" smtClean="0"/>
              <a:t>Ruth Fischer, Sustainable Collection Services</a:t>
            </a:r>
            <a:endParaRPr lang="en-US" dirty="0"/>
          </a:p>
        </p:txBody>
      </p:sp>
      <p:sp>
        <p:nvSpPr>
          <p:cNvPr id="5" name="Text Placeholder 4"/>
          <p:cNvSpPr>
            <a:spLocks noGrp="1"/>
          </p:cNvSpPr>
          <p:nvPr>
            <p:ph type="body" sz="quarter" idx="18"/>
          </p:nvPr>
        </p:nvSpPr>
        <p:spPr>
          <a:xfrm>
            <a:off x="728694" y="4415447"/>
            <a:ext cx="4814844" cy="307777"/>
          </a:xfrm>
        </p:spPr>
        <p:txBody>
          <a:bodyPr/>
          <a:lstStyle/>
          <a:p>
            <a:r>
              <a:rPr lang="en-US" dirty="0" smtClean="0"/>
              <a:t>GreenGlass Product Manager and EAST Analyst</a:t>
            </a:r>
            <a:endParaRPr lang="en-US" dirty="0"/>
          </a:p>
        </p:txBody>
      </p:sp>
    </p:spTree>
    <p:extLst>
      <p:ext uri="{BB962C8B-B14F-4D97-AF65-F5344CB8AC3E}">
        <p14:creationId xmlns:p14="http://schemas.microsoft.com/office/powerpoint/2010/main" val="21667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9017" y="0"/>
            <a:ext cx="9153017" cy="3737987"/>
          </a:xfrm>
          <a:prstGeom prst="rect">
            <a:avLst/>
          </a:prstGeom>
        </p:spPr>
      </p:pic>
    </p:spTree>
    <p:extLst>
      <p:ext uri="{BB962C8B-B14F-4D97-AF65-F5344CB8AC3E}">
        <p14:creationId xmlns:p14="http://schemas.microsoft.com/office/powerpoint/2010/main" val="12632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245802"/>
          </a:xfrm>
          <a:prstGeom prst="rect">
            <a:avLst/>
          </a:prstGeom>
        </p:spPr>
      </p:pic>
      <p:sp>
        <p:nvSpPr>
          <p:cNvPr id="3" name="TextBox 2"/>
          <p:cNvSpPr txBox="1"/>
          <p:nvPr/>
        </p:nvSpPr>
        <p:spPr>
          <a:xfrm>
            <a:off x="1148863" y="2813538"/>
            <a:ext cx="6506306" cy="461665"/>
          </a:xfrm>
          <a:prstGeom prst="rect">
            <a:avLst/>
          </a:prstGeom>
          <a:solidFill>
            <a:schemeClr val="bg1"/>
          </a:solidFill>
        </p:spPr>
        <p:txBody>
          <a:bodyPr wrap="square" rtlCol="0">
            <a:spAutoFit/>
          </a:bodyPr>
          <a:lstStyle/>
          <a:p>
            <a:r>
              <a:rPr lang="en-US" sz="2400" u="sng" dirty="0" smtClean="0">
                <a:solidFill>
                  <a:schemeClr val="accent1"/>
                </a:solidFill>
                <a:latin typeface="Arial Narrow" panose="020B0606020202030204" pitchFamily="34" charset="0"/>
              </a:rPr>
              <a:t>SAME EDITION </a:t>
            </a:r>
            <a:r>
              <a:rPr lang="en-US" sz="2400" dirty="0" smtClean="0">
                <a:solidFill>
                  <a:schemeClr val="accent1"/>
                </a:solidFill>
                <a:latin typeface="Arial Narrow" panose="020B0606020202030204" pitchFamily="34" charset="0"/>
              </a:rPr>
              <a:t>OVERLAP TALLIES IN THE US </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50355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36214" cy="6120245"/>
          </a:xfrm>
          <a:prstGeom prst="rect">
            <a:avLst/>
          </a:prstGeom>
        </p:spPr>
      </p:pic>
      <p:sp>
        <p:nvSpPr>
          <p:cNvPr id="3" name="TextBox 2"/>
          <p:cNvSpPr txBox="1"/>
          <p:nvPr/>
        </p:nvSpPr>
        <p:spPr>
          <a:xfrm>
            <a:off x="1219200" y="2813538"/>
            <a:ext cx="6189783" cy="461665"/>
          </a:xfrm>
          <a:prstGeom prst="rect">
            <a:avLst/>
          </a:prstGeom>
          <a:solidFill>
            <a:schemeClr val="bg1"/>
          </a:solidFill>
        </p:spPr>
        <p:txBody>
          <a:bodyPr wrap="square" rtlCol="0">
            <a:spAutoFit/>
          </a:bodyPr>
          <a:lstStyle/>
          <a:p>
            <a:r>
              <a:rPr lang="en-US" sz="2400" u="sng" dirty="0" smtClean="0">
                <a:solidFill>
                  <a:schemeClr val="accent1"/>
                </a:solidFill>
                <a:latin typeface="Arial Narrow" panose="020B0606020202030204" pitchFamily="34" charset="0"/>
              </a:rPr>
              <a:t>ANY EDITION </a:t>
            </a:r>
            <a:r>
              <a:rPr lang="en-US" sz="2400" dirty="0" smtClean="0">
                <a:solidFill>
                  <a:schemeClr val="accent1"/>
                </a:solidFill>
                <a:latin typeface="Arial Narrow" panose="020B0606020202030204" pitchFamily="34" charset="0"/>
              </a:rPr>
              <a:t>OVERLAP TALLIES IN THE US </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9670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39728" cy="6068291"/>
          </a:xfrm>
          <a:prstGeom prst="rect">
            <a:avLst/>
          </a:prstGeom>
        </p:spPr>
      </p:pic>
    </p:spTree>
    <p:extLst>
      <p:ext uri="{BB962C8B-B14F-4D97-AF65-F5344CB8AC3E}">
        <p14:creationId xmlns:p14="http://schemas.microsoft.com/office/powerpoint/2010/main" val="998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963614" y="72010"/>
            <a:ext cx="4859216" cy="461665"/>
          </a:xfrm>
          <a:prstGeom prst="rect">
            <a:avLst/>
          </a:prstGeom>
          <a:solidFill>
            <a:schemeClr val="bg1"/>
          </a:solidFill>
        </p:spPr>
        <p:txBody>
          <a:bodyPr wrap="square" rtlCol="0">
            <a:spAutoFit/>
          </a:bodyPr>
          <a:lstStyle/>
          <a:p>
            <a:pPr algn="ctr"/>
            <a:r>
              <a:rPr lang="en-US" sz="2400" dirty="0" smtClean="0">
                <a:solidFill>
                  <a:schemeClr val="accent1"/>
                </a:solidFill>
                <a:latin typeface="Arial Narrow" panose="020B0606020202030204" pitchFamily="34" charset="0"/>
              </a:rPr>
              <a:t>LAST CHARGE YEAR</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6821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963614" y="72010"/>
            <a:ext cx="4859216" cy="461665"/>
          </a:xfrm>
          <a:prstGeom prst="rect">
            <a:avLst/>
          </a:prstGeom>
          <a:solidFill>
            <a:schemeClr val="bg1"/>
          </a:solidFill>
        </p:spPr>
        <p:txBody>
          <a:bodyPr wrap="square" rtlCol="0">
            <a:spAutoFit/>
          </a:bodyPr>
          <a:lstStyle/>
          <a:p>
            <a:r>
              <a:rPr lang="en-US" sz="2400" dirty="0" smtClean="0">
                <a:solidFill>
                  <a:schemeClr val="accent1"/>
                </a:solidFill>
                <a:latin typeface="Arial Narrow" panose="020B0606020202030204" pitchFamily="34" charset="0"/>
              </a:rPr>
              <a:t>LAST CHARGE YEAR BY TITLE COUNT</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3578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019908" y="95456"/>
            <a:ext cx="6787661" cy="461665"/>
          </a:xfrm>
          <a:prstGeom prst="rect">
            <a:avLst/>
          </a:prstGeom>
          <a:solidFill>
            <a:schemeClr val="bg1"/>
          </a:solidFill>
        </p:spPr>
        <p:txBody>
          <a:bodyPr wrap="square" rtlCol="0">
            <a:spAutoFit/>
          </a:bodyPr>
          <a:lstStyle/>
          <a:p>
            <a:r>
              <a:rPr lang="en-US" sz="2400" dirty="0" smtClean="0">
                <a:solidFill>
                  <a:schemeClr val="accent1"/>
                </a:solidFill>
                <a:latin typeface="Arial Narrow" panose="020B0606020202030204" pitchFamily="34" charset="0"/>
              </a:rPr>
              <a:t>LAST CHARGE YEAR BY PERCENT OF COLLECTION</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63917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9598"/>
          <a:stretch/>
        </p:blipFill>
        <p:spPr>
          <a:xfrm>
            <a:off x="80387" y="588281"/>
            <a:ext cx="8812404" cy="5958220"/>
          </a:xfrm>
          <a:prstGeom prst="rect">
            <a:avLst/>
          </a:prstGeom>
        </p:spPr>
      </p:pic>
      <p:sp>
        <p:nvSpPr>
          <p:cNvPr id="3" name="TextBox 2"/>
          <p:cNvSpPr txBox="1"/>
          <p:nvPr/>
        </p:nvSpPr>
        <p:spPr>
          <a:xfrm>
            <a:off x="936061" y="726796"/>
            <a:ext cx="6787661" cy="461665"/>
          </a:xfrm>
          <a:prstGeom prst="rect">
            <a:avLst/>
          </a:prstGeom>
          <a:solidFill>
            <a:schemeClr val="bg1"/>
          </a:solidFill>
        </p:spPr>
        <p:txBody>
          <a:bodyPr wrap="square" rtlCol="0">
            <a:spAutoFit/>
          </a:bodyPr>
          <a:lstStyle/>
          <a:p>
            <a:pPr algn="ctr"/>
            <a:r>
              <a:rPr lang="en-US" sz="2400" dirty="0" smtClean="0">
                <a:solidFill>
                  <a:schemeClr val="accent1"/>
                </a:solidFill>
                <a:latin typeface="Arial Narrow" panose="020B0606020202030204" pitchFamily="34" charset="0"/>
              </a:rPr>
              <a:t>TITLE COUNT BY YEAR OF PUBLICATION</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83908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357295"/>
          </a:xfrm>
        </p:spPr>
        <p:txBody>
          <a:bodyPr/>
          <a:lstStyle/>
          <a:p>
            <a:r>
              <a:rPr lang="en-US" dirty="0" smtClean="0"/>
              <a:t>Retention modeling </a:t>
            </a:r>
          </a:p>
          <a:p>
            <a:r>
              <a:rPr lang="en-US" dirty="0" smtClean="0"/>
              <a:t>in </a:t>
            </a:r>
            <a:r>
              <a:rPr lang="en-US" dirty="0" err="1" smtClean="0"/>
              <a:t>greenglass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56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0"/>
            <a:ext cx="9180670" cy="5964382"/>
          </a:xfrm>
          <a:prstGeom prst="rect">
            <a:avLst/>
          </a:prstGeom>
        </p:spPr>
      </p:pic>
      <p:pic>
        <p:nvPicPr>
          <p:cNvPr id="8" name="Picture 7"/>
          <p:cNvPicPr>
            <a:picLocks noChangeAspect="1"/>
          </p:cNvPicPr>
          <p:nvPr/>
        </p:nvPicPr>
        <p:blipFill>
          <a:blip r:embed="rId4"/>
          <a:stretch>
            <a:fillRect/>
          </a:stretch>
        </p:blipFill>
        <p:spPr>
          <a:xfrm>
            <a:off x="0" y="0"/>
            <a:ext cx="2244435" cy="6879193"/>
          </a:xfrm>
          <a:prstGeom prst="rect">
            <a:avLst/>
          </a:prstGeom>
        </p:spPr>
      </p:pic>
      <p:pic>
        <p:nvPicPr>
          <p:cNvPr id="12" name="Picture 11"/>
          <p:cNvPicPr>
            <a:picLocks noChangeAspect="1"/>
          </p:cNvPicPr>
          <p:nvPr/>
        </p:nvPicPr>
        <p:blipFill>
          <a:blip r:embed="rId5"/>
          <a:stretch>
            <a:fillRect/>
          </a:stretch>
        </p:blipFill>
        <p:spPr>
          <a:xfrm>
            <a:off x="4435245" y="865101"/>
            <a:ext cx="4708755" cy="5796956"/>
          </a:xfrm>
          <a:prstGeom prst="rect">
            <a:avLst/>
          </a:prstGeom>
        </p:spPr>
      </p:pic>
      <p:pic>
        <p:nvPicPr>
          <p:cNvPr id="13" name="Picture 12"/>
          <p:cNvPicPr>
            <a:picLocks noChangeAspect="1"/>
          </p:cNvPicPr>
          <p:nvPr/>
        </p:nvPicPr>
        <p:blipFill rotWithShape="1">
          <a:blip r:embed="rId6"/>
          <a:srcRect l="71098" t="28541" r="5742" b="26802"/>
          <a:stretch/>
        </p:blipFill>
        <p:spPr>
          <a:xfrm>
            <a:off x="4570917" y="765485"/>
            <a:ext cx="4479124" cy="6113709"/>
          </a:xfrm>
          <a:prstGeom prst="rect">
            <a:avLst/>
          </a:prstGeom>
        </p:spPr>
      </p:pic>
      <p:pic>
        <p:nvPicPr>
          <p:cNvPr id="11" name="Picture 10"/>
          <p:cNvPicPr>
            <a:picLocks noChangeAspect="1"/>
          </p:cNvPicPr>
          <p:nvPr/>
        </p:nvPicPr>
        <p:blipFill>
          <a:blip r:embed="rId7"/>
          <a:stretch>
            <a:fillRect/>
          </a:stretch>
        </p:blipFill>
        <p:spPr>
          <a:xfrm>
            <a:off x="-1" y="765485"/>
            <a:ext cx="9180672" cy="6095804"/>
          </a:xfrm>
          <a:prstGeom prst="rect">
            <a:avLst/>
          </a:prstGeom>
        </p:spPr>
      </p:pic>
    </p:spTree>
    <p:extLst>
      <p:ext uri="{BB962C8B-B14F-4D97-AF65-F5344CB8AC3E}">
        <p14:creationId xmlns:p14="http://schemas.microsoft.com/office/powerpoint/2010/main" val="34828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14" y="1765716"/>
            <a:ext cx="8181975" cy="2063261"/>
          </a:xfrm>
        </p:spPr>
        <p:txBody>
          <a:bodyPr/>
          <a:lstStyle/>
          <a:p>
            <a:pPr algn="ctr"/>
            <a:r>
              <a:rPr lang="en-US" sz="2800" b="0" dirty="0" smtClean="0">
                <a:solidFill>
                  <a:srgbClr val="1F497D"/>
                </a:solidFill>
              </a:rPr>
              <a:t>GreenGlass video tutorials:</a:t>
            </a:r>
          </a:p>
          <a:p>
            <a:pPr algn="ctr"/>
            <a:endParaRPr lang="en-US" sz="1200" b="0" dirty="0" smtClean="0">
              <a:solidFill>
                <a:srgbClr val="1F497D"/>
              </a:solidFill>
            </a:endParaRPr>
          </a:p>
          <a:p>
            <a:pPr algn="ctr"/>
            <a:r>
              <a:rPr lang="en-US" sz="2800" b="0" u="sng" dirty="0" smtClean="0">
                <a:solidFill>
                  <a:srgbClr val="00B0F0"/>
                </a:solidFill>
              </a:rPr>
              <a:t>http</a:t>
            </a:r>
            <a:r>
              <a:rPr lang="en-US" sz="2800" b="0" u="sng" dirty="0">
                <a:solidFill>
                  <a:srgbClr val="00B0F0"/>
                </a:solidFill>
              </a:rPr>
              <a:t>://www.oclc.org/sustainable-collections/resources.en.html#tutorials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06" y="3789894"/>
            <a:ext cx="1776702" cy="508056"/>
          </a:xfrm>
          <a:prstGeom prst="rect">
            <a:avLst/>
          </a:prstGeom>
        </p:spPr>
      </p:pic>
    </p:spTree>
    <p:extLst>
      <p:ext uri="{BB962C8B-B14F-4D97-AF65-F5344CB8AC3E}">
        <p14:creationId xmlns:p14="http://schemas.microsoft.com/office/powerpoint/2010/main" val="7681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5400" b="1164"/>
          <a:stretch/>
        </p:blipFill>
        <p:spPr>
          <a:xfrm>
            <a:off x="0" y="0"/>
            <a:ext cx="9144000" cy="6858000"/>
          </a:xfrm>
          <a:prstGeom prst="rect">
            <a:avLst/>
          </a:prstGeom>
        </p:spPr>
      </p:pic>
      <p:sp>
        <p:nvSpPr>
          <p:cNvPr id="3" name="Rectangle 2"/>
          <p:cNvSpPr/>
          <p:nvPr/>
        </p:nvSpPr>
        <p:spPr>
          <a:xfrm>
            <a:off x="7194620" y="316522"/>
            <a:ext cx="1949380" cy="472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Brace 3"/>
          <p:cNvSpPr/>
          <p:nvPr/>
        </p:nvSpPr>
        <p:spPr>
          <a:xfrm>
            <a:off x="894304" y="984738"/>
            <a:ext cx="643094" cy="300445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Left Brace 4"/>
          <p:cNvSpPr/>
          <p:nvPr/>
        </p:nvSpPr>
        <p:spPr>
          <a:xfrm>
            <a:off x="964643" y="4079631"/>
            <a:ext cx="572755" cy="1557494"/>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a:off x="1019909" y="5757705"/>
            <a:ext cx="517489" cy="1024932"/>
          </a:xfrm>
          <a:prstGeom prst="lef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07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164" t="13759" r="1099" b="502"/>
          <a:stretch/>
        </p:blipFill>
        <p:spPr>
          <a:xfrm>
            <a:off x="0" y="0"/>
            <a:ext cx="9155245" cy="6139543"/>
          </a:xfrm>
          <a:prstGeom prst="rect">
            <a:avLst/>
          </a:prstGeom>
        </p:spPr>
      </p:pic>
    </p:spTree>
    <p:extLst>
      <p:ext uri="{BB962C8B-B14F-4D97-AF65-F5344CB8AC3E}">
        <p14:creationId xmlns:p14="http://schemas.microsoft.com/office/powerpoint/2010/main" val="23909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93078" y="1135919"/>
            <a:ext cx="8752600" cy="4712678"/>
          </a:xfrm>
        </p:spPr>
        <p:txBody>
          <a:bodyPr/>
          <a:lstStyle/>
          <a:p>
            <a:r>
              <a:rPr lang="en-US" dirty="0" smtClean="0"/>
              <a:t>Retention commitments are allocated to participant libraries</a:t>
            </a:r>
          </a:p>
          <a:p>
            <a:endParaRPr lang="en-US" dirty="0"/>
          </a:p>
          <a:p>
            <a:r>
              <a:rPr lang="en-US" dirty="0" smtClean="0"/>
              <a:t>Retention commitments are flagged/integrated into GreenGlass so users can generate lists</a:t>
            </a:r>
          </a:p>
          <a:p>
            <a:endParaRPr lang="en-US" dirty="0"/>
          </a:p>
          <a:p>
            <a:r>
              <a:rPr lang="en-US" dirty="0" smtClean="0"/>
              <a:t>Participant libraries secure their retained items and set retention holdings in WorldCat</a:t>
            </a:r>
          </a:p>
          <a:p>
            <a:endParaRPr lang="en-US" sz="2800" dirty="0"/>
          </a:p>
          <a:p>
            <a:r>
              <a:rPr lang="en-US" dirty="0" smtClean="0"/>
              <a:t>Participant libraries use GreenGlass to weed surplus copies according to local needs and circumstances </a:t>
            </a:r>
          </a:p>
          <a:p>
            <a:pPr marL="0" indent="0">
              <a:buNone/>
            </a:pPr>
            <a:endParaRPr lang="en-US" sz="1200" dirty="0" smtClean="0"/>
          </a:p>
        </p:txBody>
      </p:sp>
      <p:sp>
        <p:nvSpPr>
          <p:cNvPr id="3" name="Text Placeholder 2"/>
          <p:cNvSpPr>
            <a:spLocks noGrp="1"/>
          </p:cNvSpPr>
          <p:nvPr>
            <p:ph type="body" sz="quarter" idx="13"/>
          </p:nvPr>
        </p:nvSpPr>
        <p:spPr/>
        <p:txBody>
          <a:bodyPr/>
          <a:lstStyle/>
          <a:p>
            <a:pPr algn="ctr"/>
            <a:r>
              <a:rPr lang="en-US" dirty="0" smtClean="0"/>
              <a:t>Retention Allocations and Beyond</a:t>
            </a:r>
            <a:endParaRPr lang="en-US" dirty="0"/>
          </a:p>
        </p:txBody>
      </p:sp>
    </p:spTree>
    <p:extLst>
      <p:ext uri="{BB962C8B-B14F-4D97-AF65-F5344CB8AC3E}">
        <p14:creationId xmlns:p14="http://schemas.microsoft.com/office/powerpoint/2010/main" val="3922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Ruth Fischer</a:t>
            </a:r>
            <a:endParaRPr lang="en-US" dirty="0"/>
          </a:p>
        </p:txBody>
      </p:sp>
      <p:sp>
        <p:nvSpPr>
          <p:cNvPr id="4" name="Text Placeholder 3"/>
          <p:cNvSpPr>
            <a:spLocks noGrp="1"/>
          </p:cNvSpPr>
          <p:nvPr>
            <p:ph type="body" sz="quarter" idx="12"/>
          </p:nvPr>
        </p:nvSpPr>
        <p:spPr/>
        <p:txBody>
          <a:bodyPr>
            <a:normAutofit/>
          </a:bodyPr>
          <a:lstStyle/>
          <a:p>
            <a:r>
              <a:rPr lang="en-US" dirty="0" smtClean="0"/>
              <a:t>Sustainable Collection Services/OCLC</a:t>
            </a:r>
            <a:endParaRPr lang="en-US" dirty="0"/>
          </a:p>
        </p:txBody>
      </p:sp>
      <p:sp>
        <p:nvSpPr>
          <p:cNvPr id="5" name="Text Placeholder 4"/>
          <p:cNvSpPr>
            <a:spLocks noGrp="1"/>
          </p:cNvSpPr>
          <p:nvPr>
            <p:ph type="body" sz="quarter" idx="13"/>
          </p:nvPr>
        </p:nvSpPr>
        <p:spPr/>
        <p:txBody>
          <a:bodyPr/>
          <a:lstStyle/>
          <a:p>
            <a:r>
              <a:rPr lang="en-US" dirty="0" smtClean="0"/>
              <a:t>fischerr@oclc.org</a:t>
            </a:r>
            <a:endParaRPr lang="en-US" dirty="0"/>
          </a:p>
        </p:txBody>
      </p:sp>
    </p:spTree>
    <p:extLst>
      <p:ext uri="{BB962C8B-B14F-4D97-AF65-F5344CB8AC3E}">
        <p14:creationId xmlns:p14="http://schemas.microsoft.com/office/powerpoint/2010/main" val="16869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clc.org/content/dam/oclc/sustainable-collections/scs-shared-print-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273" y="-8097"/>
            <a:ext cx="7487726" cy="6189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4294967295"/>
          </p:nvPr>
        </p:nvSpPr>
        <p:spPr>
          <a:xfrm>
            <a:off x="1190444" y="1136650"/>
            <a:ext cx="7953555" cy="4475163"/>
          </a:xfrm>
          <a:prstGeom prst="rect">
            <a:avLst/>
          </a:prstGeom>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Text Placeholder 2"/>
          <p:cNvSpPr>
            <a:spLocks noGrp="1"/>
          </p:cNvSpPr>
          <p:nvPr>
            <p:ph type="body" sz="quarter" idx="4294967295"/>
          </p:nvPr>
        </p:nvSpPr>
        <p:spPr>
          <a:xfrm>
            <a:off x="276046" y="220663"/>
            <a:ext cx="3329796" cy="1254454"/>
          </a:xfrm>
          <a:prstGeom prst="rect">
            <a:avLst/>
          </a:prstGeom>
        </p:spPr>
        <p:txBody>
          <a:bodyPr/>
          <a:lstStyle/>
          <a:p>
            <a:pPr marL="0" indent="0">
              <a:buNone/>
            </a:pPr>
            <a:r>
              <a:rPr lang="en-US" sz="3600" b="1" dirty="0" smtClean="0">
                <a:solidFill>
                  <a:schemeClr val="tx2"/>
                </a:solidFill>
              </a:rPr>
              <a:t>Shared Print      Workflow</a:t>
            </a:r>
            <a:endParaRPr lang="en-US" sz="36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994" y="2743199"/>
            <a:ext cx="2130162" cy="609129"/>
          </a:xfrm>
          <a:prstGeom prst="rect">
            <a:avLst/>
          </a:prstGeom>
        </p:spPr>
      </p:pic>
      <p:sp>
        <p:nvSpPr>
          <p:cNvPr id="2055" name="Rectangle 2054"/>
          <p:cNvSpPr/>
          <p:nvPr/>
        </p:nvSpPr>
        <p:spPr>
          <a:xfrm>
            <a:off x="4381947" y="220663"/>
            <a:ext cx="2028092"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884153" y="2576176"/>
            <a:ext cx="1979479"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693877" y="3766295"/>
            <a:ext cx="2030456"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905945" y="4931689"/>
            <a:ext cx="2030578"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814493" y="4945233"/>
            <a:ext cx="2027138"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363147" y="1410783"/>
            <a:ext cx="1995407" cy="891262"/>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42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298822"/>
            <a:ext cx="8181975" cy="4475171"/>
          </a:xfrm>
        </p:spPr>
        <p:txBody>
          <a:bodyPr/>
          <a:lstStyle/>
          <a:p>
            <a:r>
              <a:rPr lang="en-US" dirty="0" smtClean="0"/>
              <a:t>Establish a safety net: ensure that all titles are secure</a:t>
            </a:r>
          </a:p>
          <a:p>
            <a:r>
              <a:rPr lang="en-US" dirty="0"/>
              <a:t>Group-wide agreement on retention models</a:t>
            </a:r>
          </a:p>
          <a:p>
            <a:r>
              <a:rPr lang="en-US" dirty="0" smtClean="0"/>
              <a:t>Group-wide commitment to retention rules &amp; duration</a:t>
            </a:r>
          </a:p>
          <a:p>
            <a:r>
              <a:rPr lang="en-US" dirty="0" smtClean="0"/>
              <a:t>Secure scarcely-held titles within the group</a:t>
            </a:r>
          </a:p>
          <a:p>
            <a:r>
              <a:rPr lang="en-US" dirty="0" smtClean="0"/>
              <a:t>Secure sufficient holdings of each titles to satisfy likely user demand</a:t>
            </a:r>
          </a:p>
          <a:p>
            <a:r>
              <a:rPr lang="en-US" dirty="0" smtClean="0"/>
              <a:t>Share responsibility for retention proportionately</a:t>
            </a:r>
          </a:p>
          <a:p>
            <a:endParaRPr lang="en-US" dirty="0"/>
          </a:p>
          <a:p>
            <a:r>
              <a:rPr lang="en-US" dirty="0" smtClean="0"/>
              <a:t>Deselection </a:t>
            </a:r>
            <a:r>
              <a:rPr lang="en-US" b="1" i="1" dirty="0" smtClean="0"/>
              <a:t>only</a:t>
            </a:r>
            <a:r>
              <a:rPr lang="en-US" dirty="0" smtClean="0"/>
              <a:t> after retention commitments established</a:t>
            </a:r>
            <a:endParaRPr lang="en-US" dirty="0"/>
          </a:p>
        </p:txBody>
      </p:sp>
      <p:sp>
        <p:nvSpPr>
          <p:cNvPr id="3" name="Text Placeholder 2"/>
          <p:cNvSpPr>
            <a:spLocks noGrp="1"/>
          </p:cNvSpPr>
          <p:nvPr>
            <p:ph type="body" sz="quarter" idx="13"/>
          </p:nvPr>
        </p:nvSpPr>
        <p:spPr/>
        <p:txBody>
          <a:bodyPr/>
          <a:lstStyle/>
          <a:p>
            <a:r>
              <a:rPr lang="en-US" dirty="0" smtClean="0"/>
              <a:t>Shared Print: Retention First!</a:t>
            </a:r>
            <a:endParaRPr lang="en-US" dirty="0"/>
          </a:p>
        </p:txBody>
      </p:sp>
    </p:spTree>
    <p:extLst>
      <p:ext uri="{BB962C8B-B14F-4D97-AF65-F5344CB8AC3E}">
        <p14:creationId xmlns:p14="http://schemas.microsoft.com/office/powerpoint/2010/main" val="3386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1025518"/>
            <a:ext cx="8572377" cy="4475171"/>
          </a:xfrm>
        </p:spPr>
        <p:txBody>
          <a:bodyPr/>
          <a:lstStyle/>
          <a:p>
            <a:endParaRPr lang="en-US" sz="1400" dirty="0" smtClean="0"/>
          </a:p>
          <a:p>
            <a:pPr marL="0" indent="0">
              <a:buNone/>
            </a:pPr>
            <a:r>
              <a:rPr lang="en-US" dirty="0" smtClean="0"/>
              <a:t>GreenGlass Group functionality employs </a:t>
            </a:r>
            <a:r>
              <a:rPr lang="en-US" b="1" dirty="0" smtClean="0"/>
              <a:t>data  visualizations </a:t>
            </a:r>
            <a:r>
              <a:rPr lang="en-US" b="1" dirty="0"/>
              <a:t>and modeling tools</a:t>
            </a:r>
            <a:r>
              <a:rPr lang="en-US" dirty="0"/>
              <a:t> </a:t>
            </a:r>
            <a:r>
              <a:rPr lang="en-US" dirty="0" smtClean="0"/>
              <a:t>to enable </a:t>
            </a:r>
            <a:r>
              <a:rPr lang="en-US" u="sng" dirty="0" smtClean="0"/>
              <a:t>groups </a:t>
            </a:r>
            <a:r>
              <a:rPr lang="en-US" u="sng" dirty="0"/>
              <a:t>of libraries</a:t>
            </a:r>
            <a:r>
              <a:rPr lang="en-US" dirty="0"/>
              <a:t> to: </a:t>
            </a:r>
            <a:endParaRPr lang="en-US" dirty="0" smtClean="0"/>
          </a:p>
          <a:p>
            <a:pPr marL="0" indent="0">
              <a:buNone/>
            </a:pPr>
            <a:endParaRPr lang="en-US" sz="1200" dirty="0" smtClean="0"/>
          </a:p>
          <a:p>
            <a:pPr marL="0" indent="0">
              <a:buNone/>
            </a:pPr>
            <a:endParaRPr lang="en-US" sz="1200" dirty="0"/>
          </a:p>
          <a:p>
            <a:pPr lvl="2"/>
            <a:r>
              <a:rPr lang="en-US" u="sng" dirty="0"/>
              <a:t>understand</a:t>
            </a:r>
            <a:r>
              <a:rPr lang="en-US" dirty="0"/>
              <a:t> their shared collection </a:t>
            </a:r>
            <a:r>
              <a:rPr lang="en-US" dirty="0" smtClean="0"/>
              <a:t>in terms of </a:t>
            </a:r>
            <a:r>
              <a:rPr lang="en-US" dirty="0"/>
              <a:t>overlap, </a:t>
            </a:r>
            <a:r>
              <a:rPr lang="en-US" dirty="0" smtClean="0"/>
              <a:t>age, and usage</a:t>
            </a:r>
            <a:r>
              <a:rPr lang="en-US" dirty="0"/>
              <a:t>.  </a:t>
            </a:r>
            <a:endParaRPr lang="en-US" dirty="0" smtClean="0"/>
          </a:p>
          <a:p>
            <a:pPr marL="914400" lvl="2" indent="0">
              <a:buNone/>
            </a:pPr>
            <a:endParaRPr lang="en-US" sz="1200" dirty="0"/>
          </a:p>
          <a:p>
            <a:pPr lvl="2"/>
            <a:r>
              <a:rPr lang="en-US" u="sng" dirty="0"/>
              <a:t>experiment</a:t>
            </a:r>
            <a:r>
              <a:rPr lang="en-US" dirty="0"/>
              <a:t> with various retention scenarios, and estimate the impact on each participant library</a:t>
            </a:r>
            <a:r>
              <a:rPr lang="en-US" dirty="0" smtClean="0"/>
              <a:t>.</a:t>
            </a:r>
          </a:p>
          <a:p>
            <a:pPr marL="914400" lvl="2" indent="0">
              <a:buNone/>
            </a:pPr>
            <a:endParaRPr lang="en-US" sz="1200" dirty="0"/>
          </a:p>
          <a:p>
            <a:pPr lvl="2"/>
            <a:r>
              <a:rPr lang="en-US" u="sng" dirty="0"/>
              <a:t>commit</a:t>
            </a:r>
            <a:r>
              <a:rPr lang="en-US" dirty="0"/>
              <a:t> to specific retention agreements, with confidence </a:t>
            </a:r>
            <a:r>
              <a:rPr lang="en-US" dirty="0" smtClean="0"/>
              <a:t>in the </a:t>
            </a:r>
            <a:r>
              <a:rPr lang="en-US" dirty="0"/>
              <a:t>outcome.</a:t>
            </a:r>
          </a:p>
          <a:p>
            <a:endParaRPr lang="en-US" dirty="0" smtClean="0"/>
          </a:p>
        </p:txBody>
      </p:sp>
      <p:sp>
        <p:nvSpPr>
          <p:cNvPr id="3" name="Text Placeholder 2"/>
          <p:cNvSpPr>
            <a:spLocks noGrp="1"/>
          </p:cNvSpPr>
          <p:nvPr>
            <p:ph type="body" sz="quarter" idx="13"/>
          </p:nvPr>
        </p:nvSpPr>
        <p:spPr>
          <a:xfrm>
            <a:off x="477838" y="220663"/>
            <a:ext cx="8181975" cy="711070"/>
          </a:xfrm>
        </p:spPr>
        <p:txBody>
          <a:bodyPr/>
          <a:lstStyle/>
          <a:p>
            <a:r>
              <a:rPr lang="en-US" dirty="0" err="1" smtClean="0"/>
              <a:t>GreenGlass</a:t>
            </a:r>
            <a:r>
              <a:rPr lang="en-US" dirty="0" smtClean="0"/>
              <a:t> Group Functionality</a:t>
            </a:r>
            <a:endParaRPr lang="en-US" dirty="0"/>
          </a:p>
        </p:txBody>
      </p:sp>
    </p:spTree>
    <p:extLst>
      <p:ext uri="{BB962C8B-B14F-4D97-AF65-F5344CB8AC3E}">
        <p14:creationId xmlns:p14="http://schemas.microsoft.com/office/powerpoint/2010/main" val="205011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214" y="1108081"/>
            <a:ext cx="8500854" cy="1221873"/>
          </a:xfrm>
        </p:spPr>
        <p:txBody>
          <a:bodyPr/>
          <a:lstStyle/>
          <a:p>
            <a:r>
              <a:rPr lang="en-US" sz="3200" dirty="0" smtClean="0"/>
              <a:t>Group collection visualizations</a:t>
            </a:r>
          </a:p>
          <a:p>
            <a:r>
              <a:rPr lang="en-US" sz="3200" dirty="0" smtClean="0"/>
              <a:t>in </a:t>
            </a:r>
            <a:r>
              <a:rPr lang="en-US" sz="3200" dirty="0" err="1" smtClean="0"/>
              <a:t>greenglass</a:t>
            </a:r>
            <a:endParaRPr lang="en-US" sz="3200"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239477" cy="6858000"/>
          </a:xfrm>
          <a:prstGeom prst="rect">
            <a:avLst/>
          </a:prstGeom>
        </p:spPr>
      </p:pic>
    </p:spTree>
    <p:extLst>
      <p:ext uri="{BB962C8B-B14F-4D97-AF65-F5344CB8AC3E}">
        <p14:creationId xmlns:p14="http://schemas.microsoft.com/office/powerpoint/2010/main" val="76383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10532"/>
            <a:ext cx="9144000" cy="6515582"/>
          </a:xfrm>
          <a:prstGeom prst="rect">
            <a:avLst/>
          </a:prstGeom>
        </p:spPr>
      </p:pic>
    </p:spTree>
    <p:extLst>
      <p:ext uri="{BB962C8B-B14F-4D97-AF65-F5344CB8AC3E}">
        <p14:creationId xmlns:p14="http://schemas.microsoft.com/office/powerpoint/2010/main" val="163919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089" y="0"/>
            <a:ext cx="8020505" cy="6857999"/>
          </a:xfrm>
          <a:prstGeom prst="rect">
            <a:avLst/>
          </a:prstGeom>
        </p:spPr>
      </p:pic>
    </p:spTree>
    <p:extLst>
      <p:ext uri="{BB962C8B-B14F-4D97-AF65-F5344CB8AC3E}">
        <p14:creationId xmlns:p14="http://schemas.microsoft.com/office/powerpoint/2010/main" val="2622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30254</TotalTime>
  <Words>1465</Words>
  <Application>Microsoft Macintosh PowerPoint</Application>
  <PresentationFormat>On-screen Show (4:3)</PresentationFormat>
  <Paragraphs>117</Paragraphs>
  <Slides>23</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 Narrow</vt:lpstr>
      <vt:lpstr>Calibri</vt:lpstr>
      <vt:lpstr>Calibri Light</vt:lpstr>
      <vt:lpstr>ＭＳ Ｐゴシック</vt:lpstr>
      <vt:lpstr>Wingdings</vt:lpstr>
      <vt:lpstr>Arial</vt:lpstr>
      <vt:lpstr>Master_Slides_V2</vt:lpstr>
      <vt:lpstr>Pattern Bottom</vt:lpstr>
      <vt:lpstr>Pattern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Microsoft Office User</cp:lastModifiedBy>
  <cp:revision>328</cp:revision>
  <cp:lastPrinted>2016-01-07T13:17:03Z</cp:lastPrinted>
  <dcterms:created xsi:type="dcterms:W3CDTF">2015-04-17T19:58:50Z</dcterms:created>
  <dcterms:modified xsi:type="dcterms:W3CDTF">2016-08-02T19:42:25Z</dcterms:modified>
</cp:coreProperties>
</file>